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259" r:id="rId3"/>
    <p:sldId id="269" r:id="rId4"/>
    <p:sldId id="293" r:id="rId5"/>
    <p:sldId id="287" r:id="rId6"/>
    <p:sldId id="280" r:id="rId7"/>
    <p:sldId id="290" r:id="rId8"/>
    <p:sldId id="283" r:id="rId9"/>
    <p:sldId id="271" r:id="rId10"/>
    <p:sldId id="288" r:id="rId11"/>
    <p:sldId id="285" r:id="rId12"/>
    <p:sldId id="281" r:id="rId13"/>
    <p:sldId id="289" r:id="rId14"/>
    <p:sldId id="291" r:id="rId15"/>
    <p:sldId id="300" r:id="rId16"/>
    <p:sldId id="272" r:id="rId17"/>
    <p:sldId id="275" r:id="rId18"/>
    <p:sldId id="276" r:id="rId19"/>
    <p:sldId id="278" r:id="rId20"/>
    <p:sldId id="277" r:id="rId21"/>
    <p:sldId id="279" r:id="rId22"/>
    <p:sldId id="295" r:id="rId23"/>
    <p:sldId id="298" r:id="rId24"/>
    <p:sldId id="282" r:id="rId25"/>
    <p:sldId id="284" r:id="rId26"/>
    <p:sldId id="286"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BFFFF"/>
    <a:srgbClr val="CCECFF"/>
    <a:srgbClr val="F0FDFE"/>
    <a:srgbClr val="6A1616"/>
    <a:srgbClr val="0E54A2"/>
    <a:srgbClr val="32ACB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85015" autoAdjust="0"/>
  </p:normalViewPr>
  <p:slideViewPr>
    <p:cSldViewPr>
      <p:cViewPr>
        <p:scale>
          <a:sx n="65" d="100"/>
          <a:sy n="65" d="100"/>
        </p:scale>
        <p:origin x="-14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172F6-E2A3-4D22-95BC-12FA35DA66CE}" type="datetimeFigureOut">
              <a:rPr lang="en-US" smtClean="0"/>
              <a:t>9/27/2014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12965-E851-49B6-BBA0-9C84A8FF2096}" type="slidenum">
              <a:rPr lang="en-US" smtClean="0"/>
              <a:t>‹#›</a:t>
            </a:fld>
            <a:endParaRPr lang="en-US"/>
          </a:p>
        </p:txBody>
      </p:sp>
    </p:spTree>
    <p:extLst>
      <p:ext uri="{BB962C8B-B14F-4D97-AF65-F5344CB8AC3E}">
        <p14:creationId xmlns:p14="http://schemas.microsoft.com/office/powerpoint/2010/main" val="169342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謝謝希望之心安寧醫護關懷中心負責人</a:t>
            </a:r>
            <a:r>
              <a:rPr lang="en-US" altLang="ja-JP" dirty="0" smtClean="0"/>
              <a:t>Kong</a:t>
            </a:r>
            <a:r>
              <a:rPr lang="ja-JP" altLang="en-US" dirty="0" smtClean="0"/>
              <a:t>先生邀請我機會</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a:t>
            </a:fld>
            <a:endParaRPr lang="en-US"/>
          </a:p>
        </p:txBody>
      </p:sp>
    </p:spTree>
    <p:extLst>
      <p:ext uri="{BB962C8B-B14F-4D97-AF65-F5344CB8AC3E}">
        <p14:creationId xmlns:p14="http://schemas.microsoft.com/office/powerpoint/2010/main" val="178171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何時談死亡，千金難買早知道，有備無患。 對病人來說，永遠談得太晚！道愛，道謝，道歉</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17</a:t>
            </a:fld>
            <a:endParaRPr lang="en-US"/>
          </a:p>
        </p:txBody>
      </p:sp>
    </p:spTree>
    <p:extLst>
      <p:ext uri="{BB962C8B-B14F-4D97-AF65-F5344CB8AC3E}">
        <p14:creationId xmlns:p14="http://schemas.microsoft.com/office/powerpoint/2010/main" val="401517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a:t>
            </a:r>
            <a:r>
              <a:rPr lang="en-US" baseline="0" dirty="0" smtClean="0"/>
              <a:t> Guidelines</a:t>
            </a:r>
          </a:p>
          <a:p>
            <a:r>
              <a:rPr lang="en-US" baseline="0" dirty="0" smtClean="0"/>
              <a:t>NYHA Class IV 1-year mortality=30-40%</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18</a:t>
            </a:fld>
            <a:endParaRPr lang="en-US"/>
          </a:p>
        </p:txBody>
      </p:sp>
    </p:spTree>
    <p:extLst>
      <p:ext uri="{BB962C8B-B14F-4D97-AF65-F5344CB8AC3E}">
        <p14:creationId xmlns:p14="http://schemas.microsoft.com/office/powerpoint/2010/main" val="408779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as a procedure</a:t>
            </a:r>
          </a:p>
          <a:p>
            <a:r>
              <a:rPr lang="en-US" dirty="0" smtClean="0"/>
              <a:t>What we do:  Tell-ask-and</a:t>
            </a:r>
            <a:r>
              <a:rPr lang="en-US" baseline="0" dirty="0" smtClean="0"/>
              <a:t> tell, tell, tell</a:t>
            </a:r>
          </a:p>
          <a:p>
            <a:r>
              <a:rPr lang="en-US" baseline="0" dirty="0" smtClean="0"/>
              <a:t>What evidence recommends: Ask-tell-ask</a:t>
            </a:r>
            <a:endParaRPr lang="en-US" dirty="0" smtClean="0"/>
          </a:p>
          <a:p>
            <a:r>
              <a:rPr lang="en-US" dirty="0" smtClean="0"/>
              <a:t>What</a:t>
            </a:r>
            <a:r>
              <a:rPr lang="en-US" baseline="0" dirty="0" smtClean="0"/>
              <a:t> recommend:  Ask, ask and ask-tell and ask a whole bunch more</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19</a:t>
            </a:fld>
            <a:endParaRPr lang="en-US"/>
          </a:p>
        </p:txBody>
      </p:sp>
    </p:spTree>
    <p:extLst>
      <p:ext uri="{BB962C8B-B14F-4D97-AF65-F5344CB8AC3E}">
        <p14:creationId xmlns:p14="http://schemas.microsoft.com/office/powerpoint/2010/main" val="163459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錯誤，病人儘量忍耐痛，不得己時才用藥</a:t>
            </a:r>
            <a:endParaRPr lang="en-US" altLang="ja-JP" dirty="0" smtClean="0"/>
          </a:p>
          <a:p>
            <a:r>
              <a:rPr lang="en-US" dirty="0" smtClean="0"/>
              <a:t>Morphine</a:t>
            </a:r>
            <a:r>
              <a:rPr lang="en-US" baseline="0" dirty="0" smtClean="0"/>
              <a:t> toxicity</a:t>
            </a:r>
          </a:p>
          <a:p>
            <a:r>
              <a:rPr lang="en-US" baseline="0" dirty="0" smtClean="0"/>
              <a:t>Occurs in this sequence- Drowsiness, confusion, loss of consciousness, only then respiratory drive significantly compromised. If patient is awake and complaining-okay to give pain medicine</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23</a:t>
            </a:fld>
            <a:endParaRPr lang="en-US"/>
          </a:p>
        </p:txBody>
      </p:sp>
    </p:spTree>
    <p:extLst>
      <p:ext uri="{BB962C8B-B14F-4D97-AF65-F5344CB8AC3E}">
        <p14:creationId xmlns:p14="http://schemas.microsoft.com/office/powerpoint/2010/main" val="200004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reminded of the aphorism For centuries, it really</a:t>
            </a:r>
            <a:r>
              <a:rPr lang="en-US" baseline="0" dirty="0" smtClean="0"/>
              <a:t> was only “sometimes” that physicians cured disease and just a bit more often that they relieved suffering, but they still had a role in comforting.  Today, we think of medicine primarily in terms of the interventions we can perform.  The above is a reminder that our role as comforter must provide the basis for our care regardless of whether we can relieve suffering or cure disease.</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25</a:t>
            </a:fld>
            <a:endParaRPr lang="en-US"/>
          </a:p>
        </p:txBody>
      </p:sp>
    </p:spTree>
    <p:extLst>
      <p:ext uri="{BB962C8B-B14F-4D97-AF65-F5344CB8AC3E}">
        <p14:creationId xmlns:p14="http://schemas.microsoft.com/office/powerpoint/2010/main" val="336909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病有不能治癒之時，人終將有死亡的一刻</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3</a:t>
            </a:fld>
            <a:endParaRPr lang="en-US"/>
          </a:p>
        </p:txBody>
      </p:sp>
    </p:spTree>
    <p:extLst>
      <p:ext uri="{BB962C8B-B14F-4D97-AF65-F5344CB8AC3E}">
        <p14:creationId xmlns:p14="http://schemas.microsoft.com/office/powerpoint/2010/main" val="15668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醫生會覺得自己彷彿是個失敗者，因為打從醫學院受教育開始，就不斷地被灌輸－種理念，那就是＂醫師的職責就是要幫助病人對抗或戰勝死亡，因此社會上才會到處流傳著＂回春妙手＂，思同再造，華陀再世＂等等頌詞。</a:t>
            </a:r>
            <a:endParaRPr lang="en-US" altLang="ja-JP" dirty="0" smtClean="0"/>
          </a:p>
          <a:p>
            <a:r>
              <a:rPr lang="ja-JP" altLang="en-US" dirty="0" smtClean="0"/>
              <a:t>當死亡靠近時，醫者在心理測驗上便會遭受到極大的挫析因為已經無法幫助病患戰勝死亡</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4</a:t>
            </a:fld>
            <a:endParaRPr lang="en-US"/>
          </a:p>
        </p:txBody>
      </p:sp>
    </p:spTree>
    <p:extLst>
      <p:ext uri="{BB962C8B-B14F-4D97-AF65-F5344CB8AC3E}">
        <p14:creationId xmlns:p14="http://schemas.microsoft.com/office/powerpoint/2010/main" val="210928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罹</a:t>
            </a:r>
            <a:r>
              <a:rPr lang="en-US" dirty="0" smtClean="0"/>
              <a:t>Other cardiac diseases include</a:t>
            </a:r>
            <a:r>
              <a:rPr lang="en-US" baseline="0" dirty="0" smtClean="0"/>
              <a:t> malignant pericardial effusion, pulmonary arterial hypertension, </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5</a:t>
            </a:fld>
            <a:endParaRPr lang="en-US"/>
          </a:p>
        </p:txBody>
      </p:sp>
    </p:spTree>
    <p:extLst>
      <p:ext uri="{BB962C8B-B14F-4D97-AF65-F5344CB8AC3E}">
        <p14:creationId xmlns:p14="http://schemas.microsoft.com/office/powerpoint/2010/main" val="139844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庝</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6</a:t>
            </a:fld>
            <a:endParaRPr lang="en-US"/>
          </a:p>
        </p:txBody>
      </p:sp>
    </p:spTree>
    <p:extLst>
      <p:ext uri="{BB962C8B-B14F-4D97-AF65-F5344CB8AC3E}">
        <p14:creationId xmlns:p14="http://schemas.microsoft.com/office/powerpoint/2010/main" val="84419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徐</a:t>
            </a:r>
            <a:r>
              <a:rPr lang="en-US" dirty="0" smtClean="0"/>
              <a:t>Question to ask audient, where should</a:t>
            </a:r>
            <a:r>
              <a:rPr lang="en-US" baseline="0" dirty="0" smtClean="0"/>
              <a:t> we place the hospice care</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9</a:t>
            </a:fld>
            <a:endParaRPr lang="en-US"/>
          </a:p>
        </p:txBody>
      </p:sp>
    </p:spTree>
    <p:extLst>
      <p:ext uri="{BB962C8B-B14F-4D97-AF65-F5344CB8AC3E}">
        <p14:creationId xmlns:p14="http://schemas.microsoft.com/office/powerpoint/2010/main" val="32919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studies have demonstrated the benefit of exercise to endurance and quality of life in HF patients</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11</a:t>
            </a:fld>
            <a:endParaRPr lang="en-US"/>
          </a:p>
        </p:txBody>
      </p:sp>
    </p:spTree>
    <p:extLst>
      <p:ext uri="{BB962C8B-B14F-4D97-AF65-F5344CB8AC3E}">
        <p14:creationId xmlns:p14="http://schemas.microsoft.com/office/powerpoint/2010/main" val="355400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對末病及其家屬，提供個別性的照顧計畫，滿足病人和家屬身，心，靈的需要。左整個照顧過程中，病人有最大的自主權，家屬為全程參輿。</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15</a:t>
            </a:fld>
            <a:endParaRPr lang="en-US"/>
          </a:p>
        </p:txBody>
      </p:sp>
    </p:spTree>
    <p:extLst>
      <p:ext uri="{BB962C8B-B14F-4D97-AF65-F5344CB8AC3E}">
        <p14:creationId xmlns:p14="http://schemas.microsoft.com/office/powerpoint/2010/main" val="32919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 HF patients and families</a:t>
            </a:r>
            <a:r>
              <a:rPr lang="en-US" baseline="0" dirty="0" smtClean="0"/>
              <a:t> a warning that death may come suddenly or with chronic illness helps remove surprise from late </a:t>
            </a:r>
            <a:r>
              <a:rPr lang="en-US" baseline="0" dirty="0" err="1" smtClean="0"/>
              <a:t>comunnications</a:t>
            </a:r>
            <a:r>
              <a:rPr lang="en-US" baseline="0" dirty="0" smtClean="0"/>
              <a:t> when the patients deteriorates or at the end of life</a:t>
            </a:r>
            <a:endParaRPr lang="en-US" dirty="0"/>
          </a:p>
        </p:txBody>
      </p:sp>
      <p:sp>
        <p:nvSpPr>
          <p:cNvPr id="4" name="Slide Number Placeholder 3"/>
          <p:cNvSpPr>
            <a:spLocks noGrp="1"/>
          </p:cNvSpPr>
          <p:nvPr>
            <p:ph type="sldNum" sz="quarter" idx="10"/>
          </p:nvPr>
        </p:nvSpPr>
        <p:spPr/>
        <p:txBody>
          <a:bodyPr/>
          <a:lstStyle/>
          <a:p>
            <a:fld id="{58112965-E851-49B6-BBA0-9C84A8FF2096}" type="slidenum">
              <a:rPr lang="en-US" smtClean="0"/>
              <a:t>16</a:t>
            </a:fld>
            <a:endParaRPr lang="en-US"/>
          </a:p>
        </p:txBody>
      </p:sp>
    </p:spTree>
    <p:extLst>
      <p:ext uri="{BB962C8B-B14F-4D97-AF65-F5344CB8AC3E}">
        <p14:creationId xmlns:p14="http://schemas.microsoft.com/office/powerpoint/2010/main" val="378265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53B06A-D768-47E8-B93C-C99B2438037D}"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26539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3B06A-D768-47E8-B93C-C99B2438037D}"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173075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3B06A-D768-47E8-B93C-C99B2438037D}"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38956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3B06A-D768-47E8-B93C-C99B2438037D}"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206011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3B06A-D768-47E8-B93C-C99B2438037D}"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171517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3B06A-D768-47E8-B93C-C99B2438037D}"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224902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3B06A-D768-47E8-B93C-C99B2438037D}" type="datetimeFigureOut">
              <a:rPr lang="en-US" smtClean="0"/>
              <a:t>9/27/2014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256613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3B06A-D768-47E8-B93C-C99B2438037D}" type="datetimeFigureOut">
              <a:rPr lang="en-US" smtClean="0"/>
              <a:t>9/27/2014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197839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3B06A-D768-47E8-B93C-C99B2438037D}" type="datetimeFigureOut">
              <a:rPr lang="en-US" smtClean="0"/>
              <a:t>9/27/2014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123577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3B06A-D768-47E8-B93C-C99B2438037D}"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12412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3B06A-D768-47E8-B93C-C99B2438037D}"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7EEE2-3341-4B2D-A1C6-2F21776C52CE}" type="slidenum">
              <a:rPr lang="en-US" smtClean="0"/>
              <a:t>‹#›</a:t>
            </a:fld>
            <a:endParaRPr lang="en-US"/>
          </a:p>
        </p:txBody>
      </p:sp>
    </p:spTree>
    <p:extLst>
      <p:ext uri="{BB962C8B-B14F-4D97-AF65-F5344CB8AC3E}">
        <p14:creationId xmlns:p14="http://schemas.microsoft.com/office/powerpoint/2010/main" val="427661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B06A-D768-47E8-B93C-C99B2438037D}" type="datetimeFigureOut">
              <a:rPr lang="en-US" smtClean="0"/>
              <a:t>9/27/2014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7EEE2-3341-4B2D-A1C6-2F21776C52CE}" type="slidenum">
              <a:rPr lang="en-US" smtClean="0"/>
              <a:t>‹#›</a:t>
            </a:fld>
            <a:endParaRPr lang="en-US"/>
          </a:p>
        </p:txBody>
      </p:sp>
    </p:spTree>
    <p:extLst>
      <p:ext uri="{BB962C8B-B14F-4D97-AF65-F5344CB8AC3E}">
        <p14:creationId xmlns:p14="http://schemas.microsoft.com/office/powerpoint/2010/main" val="232615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jp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5">
            <a:clrChange>
              <a:clrFrom>
                <a:srgbClr val="D9D9D9"/>
              </a:clrFrom>
              <a:clrTo>
                <a:srgbClr val="D9D9D9">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54830" y="4572000"/>
            <a:ext cx="38290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 y="2514600"/>
            <a:ext cx="9144000" cy="1409700"/>
            <a:chOff x="0" y="495300"/>
            <a:chExt cx="9144000" cy="990600"/>
          </a:xfrm>
        </p:grpSpPr>
        <p:sp>
          <p:nvSpPr>
            <p:cNvPr id="7" name="Rectangle 6"/>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b="1" dirty="0">
                <a:solidFill>
                  <a:prstClr val="black"/>
                </a:solidFill>
              </a:endParaRPr>
            </a:p>
          </p:txBody>
        </p:sp>
        <p:pic>
          <p:nvPicPr>
            <p:cNvPr id="2050" name="Picture 2"/>
            <p:cNvPicPr>
              <a:picLocks noChangeAspect="1" noChangeArrowheads="1"/>
            </p:cNvPicPr>
            <p:nvPr/>
          </p:nvPicPr>
          <p:blipFill>
            <a:blip r:embed="rId7">
              <a:clrChange>
                <a:clrFrom>
                  <a:srgbClr val="D9D9D9"/>
                </a:clrFrom>
                <a:clrTo>
                  <a:srgbClr val="D9D9D9">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7613" y="495300"/>
              <a:ext cx="6228773" cy="9906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8153400" y="6400800"/>
            <a:ext cx="818573" cy="307777"/>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rPr>
              <a:t>9/2014</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735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smtClean="0">
                <a:solidFill>
                  <a:prstClr val="black"/>
                </a:solidFill>
              </a:rPr>
              <a:t>心</a:t>
            </a:r>
            <a:r>
              <a:rPr lang="ja-JP" altLang="en-US" sz="3600" b="1" dirty="0">
                <a:solidFill>
                  <a:prstClr val="black"/>
                </a:solidFill>
              </a:rPr>
              <a:t>臟衰竭 病患的自我照顧 </a:t>
            </a:r>
            <a:endParaRPr lang="en-US" sz="3600" b="1" dirty="0">
              <a:solidFill>
                <a:prstClr val="black"/>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761" t="18789" b="5220"/>
          <a:stretch/>
        </p:blipFill>
        <p:spPr>
          <a:xfrm>
            <a:off x="2743200" y="2545080"/>
            <a:ext cx="6019800" cy="38557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7521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dirty="0">
                <a:solidFill>
                  <a:prstClr val="black"/>
                </a:solidFill>
              </a:rPr>
              <a:t>適量的運動可以增加耐力和生活品質</a:t>
            </a:r>
            <a:endParaRPr lang="en-US" sz="3200" b="1" dirty="0">
              <a:solidFill>
                <a:prstClr val="black"/>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9028" b="6003"/>
          <a:stretch/>
        </p:blipFill>
        <p:spPr>
          <a:xfrm>
            <a:off x="2895600" y="2362200"/>
            <a:ext cx="5956751" cy="3886200"/>
          </a:xfrm>
          <a:prstGeom prst="rect">
            <a:avLst/>
          </a:prstGeom>
          <a:solidFill>
            <a:srgbClr val="000000">
              <a:alpha val="7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7117140" y="6444734"/>
            <a:ext cx="1569660" cy="369332"/>
          </a:xfrm>
          <a:prstGeom prst="rect">
            <a:avLst/>
          </a:prstGeom>
          <a:noFill/>
        </p:spPr>
        <p:txBody>
          <a:bodyPr wrap="none" rtlCol="0">
            <a:spAutoFit/>
          </a:bodyPr>
          <a:lstStyle/>
          <a:p>
            <a:r>
              <a:rPr lang="ja-JP" altLang="en-US" dirty="0"/>
              <a:t>謝佩蓁護理師</a:t>
            </a:r>
            <a:endParaRPr lang="en-US" dirty="0"/>
          </a:p>
        </p:txBody>
      </p:sp>
    </p:spTree>
    <p:extLst>
      <p:ext uri="{BB962C8B-B14F-4D97-AF65-F5344CB8AC3E}">
        <p14:creationId xmlns:p14="http://schemas.microsoft.com/office/powerpoint/2010/main" val="2327416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
            <a:ext cx="9144000" cy="6858000"/>
          </a:xfrm>
          <a:prstGeom prst="rect">
            <a:avLst/>
          </a:prstGeom>
        </p:spPr>
      </p:pic>
    </p:spTree>
    <p:extLst>
      <p:ext uri="{BB962C8B-B14F-4D97-AF65-F5344CB8AC3E}">
        <p14:creationId xmlns:p14="http://schemas.microsoft.com/office/powerpoint/2010/main" val="703146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a:solidFill>
                  <a:prstClr val="black"/>
                </a:solidFill>
              </a:rPr>
              <a:t>治療心臟衰竭 常用的藥品</a:t>
            </a:r>
            <a:endParaRPr lang="en-US" sz="2800" b="1"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362200"/>
            <a:ext cx="7772400" cy="3962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1771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b="1" dirty="0" smtClean="0">
                <a:solidFill>
                  <a:prstClr val="black"/>
                </a:solidFill>
              </a:rPr>
              <a:t>強</a:t>
            </a:r>
            <a:r>
              <a:rPr lang="ja-JP" altLang="en-US" sz="4000" b="1" dirty="0">
                <a:solidFill>
                  <a:prstClr val="black"/>
                </a:solidFill>
              </a:rPr>
              <a:t>心劑，人工心臟，心臟移植</a:t>
            </a:r>
            <a:endParaRPr lang="en-US" sz="4000" b="1"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038600"/>
            <a:ext cx="3081130" cy="2362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240972"/>
            <a:ext cx="3046826" cy="35952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866900"/>
            <a:ext cx="3110315" cy="3124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048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292" t="21294" r="2665" b="10230"/>
          <a:stretch/>
        </p:blipFill>
        <p:spPr>
          <a:xfrm>
            <a:off x="914400" y="1828800"/>
            <a:ext cx="7848600" cy="4648200"/>
          </a:xfrm>
          <a:prstGeom prst="rect">
            <a:avLst/>
          </a:prstGeom>
          <a:solidFill>
            <a:srgbClr val="FFFFFF">
              <a:alpha val="83922"/>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angle 5"/>
          <p:cNvSpPr/>
          <p:nvPr/>
        </p:nvSpPr>
        <p:spPr>
          <a:xfrm>
            <a:off x="0" y="762000"/>
            <a:ext cx="9144000" cy="685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762000"/>
            <a:ext cx="6915291" cy="584775"/>
          </a:xfrm>
          <a:prstGeom prst="rect">
            <a:avLst/>
          </a:prstGeom>
          <a:noFill/>
        </p:spPr>
        <p:txBody>
          <a:bodyPr wrap="none" rtlCol="0">
            <a:spAutoFit/>
          </a:bodyPr>
          <a:lstStyle/>
          <a:p>
            <a:r>
              <a:rPr lang="ja-JP" altLang="en-US" sz="3200" dirty="0">
                <a:effectLst>
                  <a:outerShdw blurRad="38100" dist="38100" dir="2700000" algn="tl">
                    <a:srgbClr val="000000">
                      <a:alpha val="43137"/>
                    </a:srgbClr>
                  </a:outerShdw>
                </a:effectLst>
              </a:rPr>
              <a:t>最理想医治疾病的過</a:t>
            </a:r>
            <a:r>
              <a:rPr lang="ja-JP" altLang="en-US" sz="3200" dirty="0" smtClean="0">
                <a:effectLst>
                  <a:outerShdw blurRad="38100" dist="38100" dir="2700000" algn="tl">
                    <a:srgbClr val="000000">
                      <a:alpha val="43137"/>
                    </a:srgbClr>
                  </a:outerShdw>
                </a:effectLst>
              </a:rPr>
              <a:t>程 </a:t>
            </a:r>
            <a:r>
              <a:rPr lang="en-US" altLang="ja-JP" sz="3200" dirty="0" smtClean="0">
                <a:effectLst>
                  <a:outerShdw blurRad="38100" dist="38100" dir="2700000" algn="tl">
                    <a:srgbClr val="000000">
                      <a:alpha val="43137"/>
                    </a:srgbClr>
                  </a:outerShdw>
                </a:effectLst>
              </a:rPr>
              <a:t>(The Best Care)</a:t>
            </a:r>
            <a:endParaRPr lang="en-US" sz="3200" dirty="0">
              <a:effectLst>
                <a:outerShdw blurRad="38100" dist="38100" dir="2700000" algn="tl">
                  <a:srgbClr val="000000">
                    <a:alpha val="43137"/>
                  </a:srgbClr>
                </a:outerShdw>
              </a:effectLst>
            </a:endParaRPr>
          </a:p>
        </p:txBody>
      </p:sp>
      <p:sp>
        <p:nvSpPr>
          <p:cNvPr id="2" name="Oval 1"/>
          <p:cNvSpPr/>
          <p:nvPr/>
        </p:nvSpPr>
        <p:spPr>
          <a:xfrm>
            <a:off x="5486400" y="2514600"/>
            <a:ext cx="3048000" cy="3124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2809994"/>
            <a:ext cx="1210588" cy="400110"/>
          </a:xfrm>
          <a:prstGeom prst="rect">
            <a:avLst/>
          </a:prstGeom>
          <a:noFill/>
        </p:spPr>
        <p:txBody>
          <a:bodyPr wrap="none" rtlCol="0">
            <a:spAutoFit/>
          </a:bodyPr>
          <a:lstStyle/>
          <a:p>
            <a:r>
              <a:rPr lang="ja-JP" altLang="en-US" sz="2000" b="1" dirty="0">
                <a:latin typeface="Microsoft JhengHei" panose="020B0604030504040204" pitchFamily="34" charset="-120"/>
                <a:ea typeface="Microsoft JhengHei" panose="020B0604030504040204" pitchFamily="34" charset="-120"/>
              </a:rPr>
              <a:t>安寧療護</a:t>
            </a:r>
            <a:endParaRPr lang="en-US" sz="2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1280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6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6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1226820" y="1722120"/>
            <a:ext cx="7467600" cy="4622800"/>
          </a:xfrm>
          <a:prstGeom prst="rect">
            <a:avLst/>
          </a:prstGeom>
          <a:ln>
            <a:solidFill>
              <a:srgbClr val="FBFFFF"/>
            </a:solidFill>
          </a:ln>
        </p:spPr>
      </p:pic>
      <p:sp>
        <p:nvSpPr>
          <p:cNvPr id="14" name="Rectangle 1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smtClean="0">
                <a:solidFill>
                  <a:prstClr val="black"/>
                </a:solidFill>
              </a:rPr>
              <a:t>生</a:t>
            </a:r>
            <a:r>
              <a:rPr lang="ja-JP" altLang="en-US" sz="3600" b="1" dirty="0">
                <a:solidFill>
                  <a:prstClr val="black"/>
                </a:solidFill>
              </a:rPr>
              <a:t>命末期</a:t>
            </a:r>
            <a:r>
              <a:rPr lang="ja-JP" altLang="en-US" sz="3600" b="1" dirty="0" smtClean="0">
                <a:solidFill>
                  <a:prstClr val="black"/>
                </a:solidFill>
              </a:rPr>
              <a:t>？  不</a:t>
            </a:r>
            <a:r>
              <a:rPr lang="ja-JP" altLang="en-US" sz="3600" b="1" dirty="0">
                <a:solidFill>
                  <a:prstClr val="black"/>
                </a:solidFill>
              </a:rPr>
              <a:t>可以準確預測死</a:t>
            </a:r>
            <a:r>
              <a:rPr lang="ja-JP" altLang="en-US" sz="3600" b="1" dirty="0" smtClean="0">
                <a:solidFill>
                  <a:prstClr val="black"/>
                </a:solidFill>
              </a:rPr>
              <a:t>亡</a:t>
            </a:r>
            <a:endParaRPr lang="en-US" sz="3600" b="1" dirty="0">
              <a:solidFill>
                <a:prstClr val="black"/>
              </a:solidFill>
            </a:endParaRPr>
          </a:p>
        </p:txBody>
      </p:sp>
      <p:grpSp>
        <p:nvGrpSpPr>
          <p:cNvPr id="17" name="Group 16"/>
          <p:cNvGrpSpPr/>
          <p:nvPr/>
        </p:nvGrpSpPr>
        <p:grpSpPr>
          <a:xfrm>
            <a:off x="1106805" y="1654446"/>
            <a:ext cx="6604635" cy="4690474"/>
            <a:chOff x="1106805" y="1654446"/>
            <a:chExt cx="6604635" cy="4690474"/>
          </a:xfrm>
        </p:grpSpPr>
        <p:grpSp>
          <p:nvGrpSpPr>
            <p:cNvPr id="8" name="Group 7"/>
            <p:cNvGrpSpPr/>
            <p:nvPr/>
          </p:nvGrpSpPr>
          <p:grpSpPr>
            <a:xfrm>
              <a:off x="6187440" y="1990755"/>
              <a:ext cx="1524000" cy="533400"/>
              <a:chOff x="6324600" y="1722120"/>
              <a:chExt cx="1524000" cy="533400"/>
            </a:xfrm>
          </p:grpSpPr>
          <p:sp>
            <p:nvSpPr>
              <p:cNvPr id="6" name="Rectangle 5"/>
              <p:cNvSpPr/>
              <p:nvPr/>
            </p:nvSpPr>
            <p:spPr>
              <a:xfrm>
                <a:off x="6324600" y="1722120"/>
                <a:ext cx="1524000" cy="533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77000" y="1788765"/>
                <a:ext cx="1371600" cy="400110"/>
              </a:xfrm>
              <a:prstGeom prst="rect">
                <a:avLst/>
              </a:prstGeom>
              <a:noFill/>
            </p:spPr>
            <p:txBody>
              <a:bodyPr wrap="square" rtlCol="0">
                <a:spAutoFit/>
              </a:bodyPr>
              <a:lstStyle/>
              <a:p>
                <a:r>
                  <a:rPr lang="ja-JP" altLang="en-US" sz="2000" b="1" dirty="0"/>
                  <a:t>緩和療護</a:t>
                </a:r>
                <a:endParaRPr lang="en-US" sz="2000" b="1" dirty="0"/>
              </a:p>
            </p:txBody>
          </p:sp>
        </p:grpSp>
        <p:grpSp>
          <p:nvGrpSpPr>
            <p:cNvPr id="12" name="Group 11"/>
            <p:cNvGrpSpPr/>
            <p:nvPr/>
          </p:nvGrpSpPr>
          <p:grpSpPr>
            <a:xfrm>
              <a:off x="3051810" y="5760144"/>
              <a:ext cx="3200400" cy="584776"/>
              <a:chOff x="3048000" y="5562026"/>
              <a:chExt cx="3200400" cy="584776"/>
            </a:xfrm>
          </p:grpSpPr>
          <p:sp>
            <p:nvSpPr>
              <p:cNvPr id="9" name="Rectangle 8"/>
              <p:cNvSpPr/>
              <p:nvPr/>
            </p:nvSpPr>
            <p:spPr>
              <a:xfrm>
                <a:off x="3048000" y="5562026"/>
                <a:ext cx="3200400" cy="584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80583" y="5562027"/>
                <a:ext cx="2659383" cy="584775"/>
              </a:xfrm>
              <a:prstGeom prst="rect">
                <a:avLst/>
              </a:prstGeom>
              <a:noFill/>
            </p:spPr>
            <p:txBody>
              <a:bodyPr wrap="square" rtlCol="0">
                <a:spAutoFit/>
              </a:bodyPr>
              <a:lstStyle/>
              <a:p>
                <a:r>
                  <a:rPr lang="ja-JP" altLang="en-US" sz="1600" b="1" dirty="0">
                    <a:solidFill>
                      <a:srgbClr val="C00000"/>
                    </a:solidFill>
                  </a:rPr>
                  <a:t>突然死</a:t>
                </a:r>
                <a:r>
                  <a:rPr lang="ja-JP" altLang="en-US" sz="1600" b="1" dirty="0" smtClean="0">
                    <a:solidFill>
                      <a:srgbClr val="C00000"/>
                    </a:solidFill>
                  </a:rPr>
                  <a:t>亡</a:t>
                </a:r>
                <a:endParaRPr lang="en-US" altLang="ja-JP" sz="1600" b="1" dirty="0" smtClean="0">
                  <a:solidFill>
                    <a:srgbClr val="C00000"/>
                  </a:solidFill>
                </a:endParaRPr>
              </a:p>
              <a:p>
                <a:r>
                  <a:rPr lang="ja-JP" altLang="en-US" sz="1600" b="1" dirty="0"/>
                  <a:t>心移植及人工心</a:t>
                </a:r>
                <a:endParaRPr lang="en-US" sz="1600" b="1" dirty="0"/>
              </a:p>
            </p:txBody>
          </p:sp>
        </p:grpSp>
        <p:sp>
          <p:nvSpPr>
            <p:cNvPr id="13" name="Rectangle 12"/>
            <p:cNvSpPr/>
            <p:nvPr/>
          </p:nvSpPr>
          <p:spPr>
            <a:xfrm>
              <a:off x="2928184" y="3810000"/>
              <a:ext cx="1524000"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icrosoft YaHei" panose="020B0503020204020204" pitchFamily="34" charset="-122"/>
                  <a:ea typeface="Microsoft YaHei" panose="020B0503020204020204" pitchFamily="34" charset="-122"/>
                </a:rPr>
                <a:t>心衰竭治療</a:t>
              </a:r>
              <a:endParaRPr lang="en-US" b="1" dirty="0">
                <a:solidFill>
                  <a:schemeClr val="tx1"/>
                </a:solidFill>
                <a:latin typeface="Microsoft YaHei" panose="020B0503020204020204" pitchFamily="34" charset="-122"/>
                <a:ea typeface="Microsoft YaHei" panose="020B0503020204020204" pitchFamily="34" charset="-122"/>
              </a:endParaRPr>
            </a:p>
          </p:txBody>
        </p:sp>
        <p:sp>
          <p:nvSpPr>
            <p:cNvPr id="15" name="Rectangle 14"/>
            <p:cNvSpPr/>
            <p:nvPr/>
          </p:nvSpPr>
          <p:spPr>
            <a:xfrm>
              <a:off x="1264920" y="5114954"/>
              <a:ext cx="838200" cy="390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icrosoft YaHei" panose="020B0503020204020204" pitchFamily="34" charset="-122"/>
                  <a:ea typeface="Microsoft YaHei" panose="020B0503020204020204" pitchFamily="34" charset="-122"/>
                </a:rPr>
                <a:t>死亡</a:t>
              </a:r>
              <a:endParaRPr lang="en-US" b="1" dirty="0">
                <a:solidFill>
                  <a:schemeClr val="tx1"/>
                </a:solidFill>
                <a:latin typeface="Microsoft YaHei" panose="020B0503020204020204" pitchFamily="34" charset="-122"/>
                <a:ea typeface="Microsoft YaHei" panose="020B0503020204020204" pitchFamily="34" charset="-122"/>
              </a:endParaRPr>
            </a:p>
          </p:txBody>
        </p:sp>
        <p:sp>
          <p:nvSpPr>
            <p:cNvPr id="16" name="Rectangle 15"/>
            <p:cNvSpPr/>
            <p:nvPr/>
          </p:nvSpPr>
          <p:spPr>
            <a:xfrm>
              <a:off x="1106805" y="1654446"/>
              <a:ext cx="1154430" cy="390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icrosoft YaHei" panose="020B0503020204020204" pitchFamily="34" charset="-122"/>
                  <a:ea typeface="Microsoft YaHei" panose="020B0503020204020204" pitchFamily="34" charset="-122"/>
                </a:rPr>
                <a:t>正常體力</a:t>
              </a:r>
              <a:endParaRPr lang="en-US" b="1" dirty="0">
                <a:solidFill>
                  <a:schemeClr val="tx1"/>
                </a:solidFill>
                <a:latin typeface="Microsoft YaHei" panose="020B0503020204020204" pitchFamily="34" charset="-122"/>
                <a:ea typeface="Microsoft YaHei" panose="020B0503020204020204" pitchFamily="34" charset="-122"/>
              </a:endParaRPr>
            </a:p>
          </p:txBody>
        </p:sp>
        <p:sp>
          <p:nvSpPr>
            <p:cNvPr id="11" name="Rectangle 10"/>
            <p:cNvSpPr/>
            <p:nvPr/>
          </p:nvSpPr>
          <p:spPr>
            <a:xfrm>
              <a:off x="2261235" y="5373415"/>
              <a:ext cx="666949" cy="264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icrosoft YaHei" panose="020B0503020204020204" pitchFamily="34" charset="-122"/>
                  <a:ea typeface="Microsoft YaHei" panose="020B0503020204020204" pitchFamily="34" charset="-122"/>
                </a:rPr>
                <a:t>時期</a:t>
              </a:r>
              <a:endParaRPr lang="en-US" b="1" dirty="0">
                <a:solidFill>
                  <a:schemeClr val="tx1"/>
                </a:solidFill>
                <a:latin typeface="Microsoft YaHei" panose="020B0503020204020204" pitchFamily="34" charset="-122"/>
                <a:ea typeface="Microsoft YaHei" panose="020B0503020204020204" pitchFamily="34" charset="-122"/>
              </a:endParaRPr>
            </a:p>
          </p:txBody>
        </p:sp>
      </p:grpSp>
      <p:sp>
        <p:nvSpPr>
          <p:cNvPr id="18" name="Oval 17"/>
          <p:cNvSpPr/>
          <p:nvPr/>
        </p:nvSpPr>
        <p:spPr>
          <a:xfrm>
            <a:off x="2438401" y="3288484"/>
            <a:ext cx="463114" cy="1957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52010" y="2524156"/>
            <a:ext cx="453390" cy="27217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00800" y="3352800"/>
            <a:ext cx="333475" cy="1957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09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5862"/>
            <a:ext cx="9144000" cy="6858000"/>
          </a:xfrm>
          <a:prstGeom prst="rect">
            <a:avLst/>
          </a:prstGeom>
        </p:spPr>
      </p:pic>
      <p:pic>
        <p:nvPicPr>
          <p:cNvPr id="2" name="Picture 1"/>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t="27871" b="11169"/>
          <a:stretch/>
        </p:blipFill>
        <p:spPr>
          <a:xfrm>
            <a:off x="2819400" y="3276600"/>
            <a:ext cx="6019800" cy="2971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Rectangle 7"/>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smtClean="0">
                <a:solidFill>
                  <a:prstClr val="black"/>
                </a:solidFill>
              </a:rPr>
              <a:t>生</a:t>
            </a:r>
            <a:r>
              <a:rPr lang="ja-JP" altLang="en-US" sz="3600" b="1" dirty="0">
                <a:solidFill>
                  <a:prstClr val="black"/>
                </a:solidFill>
              </a:rPr>
              <a:t>命末期</a:t>
            </a:r>
            <a:r>
              <a:rPr lang="ja-JP" altLang="en-US" sz="3600" b="1" dirty="0" smtClean="0">
                <a:solidFill>
                  <a:prstClr val="black"/>
                </a:solidFill>
              </a:rPr>
              <a:t>？  不</a:t>
            </a:r>
            <a:r>
              <a:rPr lang="ja-JP" altLang="en-US" sz="3600" b="1" dirty="0">
                <a:solidFill>
                  <a:prstClr val="black"/>
                </a:solidFill>
              </a:rPr>
              <a:t>可以準確預測死</a:t>
            </a:r>
            <a:r>
              <a:rPr lang="ja-JP" altLang="en-US" sz="3600" b="1" dirty="0" smtClean="0">
                <a:solidFill>
                  <a:prstClr val="black"/>
                </a:solidFill>
              </a:rPr>
              <a:t>亡</a:t>
            </a:r>
            <a:endParaRPr lang="en-US" sz="3600" b="1" dirty="0">
              <a:solidFill>
                <a:prstClr val="black"/>
              </a:solidFill>
            </a:endParaRPr>
          </a:p>
        </p:txBody>
      </p:sp>
    </p:spTree>
    <p:extLst>
      <p:ext uri="{BB962C8B-B14F-4D97-AF65-F5344CB8AC3E}">
        <p14:creationId xmlns:p14="http://schemas.microsoft.com/office/powerpoint/2010/main" val="2937265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p:nvGrpSpPr>
        <p:grpSpPr>
          <a:xfrm>
            <a:off x="0" y="609600"/>
            <a:ext cx="9421938" cy="762000"/>
            <a:chOff x="0" y="609600"/>
            <a:chExt cx="9421938" cy="762000"/>
          </a:xfrm>
        </p:grpSpPr>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728990"/>
              <a:ext cx="9421938" cy="584775"/>
            </a:xfrm>
            <a:prstGeom prst="rect">
              <a:avLst/>
            </a:prstGeom>
            <a:noFill/>
          </p:spPr>
          <p:txBody>
            <a:bodyPr wrap="none" rtlCol="0">
              <a:spAutoFit/>
            </a:bodyPr>
            <a:lstStyle/>
            <a:p>
              <a:r>
                <a:rPr lang="ja-JP" altLang="en-US" sz="3200" b="1" dirty="0"/>
                <a:t>安寧醫</a:t>
              </a:r>
              <a:r>
                <a:rPr lang="ja-JP" altLang="en-US" sz="3200" b="1" dirty="0" smtClean="0"/>
                <a:t>療</a:t>
              </a:r>
              <a:r>
                <a:rPr lang="en-US" altLang="ja-JP" sz="3200" b="1" dirty="0" smtClean="0"/>
                <a:t>,</a:t>
              </a:r>
              <a:r>
                <a:rPr lang="ja-JP" altLang="en-US" sz="3200" b="1" dirty="0" smtClean="0"/>
                <a:t>善</a:t>
              </a:r>
              <a:r>
                <a:rPr lang="ja-JP" altLang="en-US" sz="3200" b="1" dirty="0"/>
                <a:t>忠服</a:t>
              </a:r>
              <a:r>
                <a:rPr lang="ja-JP" altLang="en-US" sz="3200" b="1" dirty="0" smtClean="0"/>
                <a:t>務</a:t>
              </a:r>
              <a:r>
                <a:rPr lang="en-US" altLang="ja-JP" sz="3200" b="1" dirty="0" smtClean="0"/>
                <a:t>,</a:t>
              </a:r>
              <a:r>
                <a:rPr lang="ja-JP" altLang="en-US" sz="3200" b="1" dirty="0" smtClean="0"/>
                <a:t>臨</a:t>
              </a:r>
              <a:r>
                <a:rPr lang="ja-JP" altLang="en-US" sz="3200" b="1" dirty="0"/>
                <a:t>終關</a:t>
              </a:r>
              <a:r>
                <a:rPr lang="ja-JP" altLang="en-US" sz="3200" b="1" dirty="0" smtClean="0"/>
                <a:t>懷</a:t>
              </a:r>
              <a:r>
                <a:rPr lang="en-US" altLang="ja-JP" sz="3200" b="1" dirty="0" smtClean="0"/>
                <a:t>,</a:t>
              </a:r>
              <a:r>
                <a:rPr lang="ja-JP" altLang="en-US" sz="3200" b="1" dirty="0" smtClean="0"/>
                <a:t>加</a:t>
              </a:r>
              <a:r>
                <a:rPr lang="ja-JP" altLang="en-US" sz="3200" b="1" dirty="0"/>
                <a:t>入</a:t>
              </a:r>
              <a:r>
                <a:rPr lang="ja-JP" altLang="en-US" sz="3200" b="1" dirty="0" smtClean="0"/>
                <a:t>資格</a:t>
              </a:r>
              <a:r>
                <a:rPr lang="en-US" altLang="ja-JP" sz="2800" b="1" dirty="0" smtClean="0"/>
                <a:t>(Hospice Care) </a:t>
              </a:r>
              <a:endParaRPr lang="en-US" sz="2800" b="1" dirty="0"/>
            </a:p>
          </p:txBody>
        </p:sp>
      </p:grpSp>
      <p:sp>
        <p:nvSpPr>
          <p:cNvPr id="5" name="TextBox 4"/>
          <p:cNvSpPr txBox="1"/>
          <p:nvPr/>
        </p:nvSpPr>
        <p:spPr>
          <a:xfrm>
            <a:off x="3429000" y="2514600"/>
            <a:ext cx="5486400" cy="3970318"/>
          </a:xfrm>
          <a:prstGeom prst="rect">
            <a:avLst/>
          </a:prstGeom>
          <a:solidFill>
            <a:srgbClr val="FFFFFF">
              <a:alpha val="61961"/>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457200" indent="-457200">
              <a:buFont typeface="Wingdings" panose="05000000000000000000" pitchFamily="2" charset="2"/>
              <a:buChar char="v"/>
            </a:pP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反復心衰竭症</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狀 </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(NYHA Class IV)</a:t>
            </a:r>
          </a:p>
          <a:p>
            <a:pPr marL="457200" indent="-457200">
              <a:buFont typeface="Wingdings" panose="05000000000000000000" pitchFamily="2" charset="2"/>
              <a:buChar char="v"/>
            </a:pP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已接受最理想的治</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療</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a:t>
            </a:r>
            <a:r>
              <a:rPr lang="en-US" altLang="ja-JP" sz="2800" b="1" dirty="0" err="1"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ACEi</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 Diuretics, Beta-blocker, Aldo antagonists  and devices)</a:t>
            </a:r>
          </a:p>
          <a:p>
            <a:pPr marL="457200" indent="-457200">
              <a:buFont typeface="Wingdings" panose="05000000000000000000" pitchFamily="2" charset="2"/>
              <a:buChar char="v"/>
            </a:pP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心功</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能</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&lt;20% (</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客</a:t>
            </a: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觀証</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明</a:t>
            </a: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有幫助</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 </a:t>
            </a: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不－定需</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要</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a:t>
            </a:r>
          </a:p>
          <a:p>
            <a:pPr marL="457200" indent="-457200">
              <a:buFont typeface="Wingdings" panose="05000000000000000000" pitchFamily="2" charset="2"/>
              <a:buChar char="v"/>
            </a:pP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其</a:t>
            </a:r>
            <a:r>
              <a:rPr lang="ja-JP" altLang="en-US"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他</a:t>
            </a:r>
            <a:r>
              <a:rPr lang="en-US" altLang="ja-JP" sz="2800" b="1" dirty="0" smtClean="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a:t>
            </a:r>
            <a:r>
              <a:rPr lang="ja-JP" alt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rPr>
              <a:t>有過心博停止</a:t>
            </a:r>
            <a:endParaRPr lang="en-US" sz="2800" b="1" dirty="0">
              <a:solidFill>
                <a:schemeClr val="tx1">
                  <a:lumMod val="95000"/>
                  <a:lumOff val="5000"/>
                </a:schemeClr>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7" name="TextBox 6"/>
          <p:cNvSpPr txBox="1"/>
          <p:nvPr/>
        </p:nvSpPr>
        <p:spPr>
          <a:xfrm>
            <a:off x="6441236" y="6444734"/>
            <a:ext cx="2397964" cy="369332"/>
          </a:xfrm>
          <a:prstGeom prst="rect">
            <a:avLst/>
          </a:prstGeom>
          <a:noFill/>
        </p:spPr>
        <p:txBody>
          <a:bodyPr wrap="none" rtlCol="0">
            <a:spAutoFit/>
          </a:bodyPr>
          <a:lstStyle/>
          <a:p>
            <a:r>
              <a:rPr lang="en-US" dirty="0" smtClean="0"/>
              <a:t>NHPCO 1996 guidelines</a:t>
            </a:r>
            <a:endParaRPr lang="en-US" dirty="0"/>
          </a:p>
        </p:txBody>
      </p:sp>
    </p:spTree>
    <p:extLst>
      <p:ext uri="{BB962C8B-B14F-4D97-AF65-F5344CB8AC3E}">
        <p14:creationId xmlns:p14="http://schemas.microsoft.com/office/powerpoint/2010/main" val="326727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a:solidFill>
                  <a:prstClr val="black"/>
                </a:solidFill>
              </a:rPr>
              <a:t>非常重要的三向溝</a:t>
            </a:r>
            <a:r>
              <a:rPr lang="ja-JP" altLang="en-US" sz="3600" b="1" dirty="0" smtClean="0">
                <a:solidFill>
                  <a:prstClr val="black"/>
                </a:solidFill>
              </a:rPr>
              <a:t>通  </a:t>
            </a:r>
            <a:r>
              <a:rPr lang="en-US" altLang="ja-JP" sz="2800" b="1" dirty="0" smtClean="0">
                <a:solidFill>
                  <a:prstClr val="black"/>
                </a:solidFill>
              </a:rPr>
              <a:t>(Effective Communication)</a:t>
            </a:r>
            <a:endParaRPr lang="en-US" sz="2800" b="1" dirty="0">
              <a:solidFill>
                <a:prstClr val="black"/>
              </a:solidFill>
            </a:endParaRPr>
          </a:p>
        </p:txBody>
      </p:sp>
      <p:pic>
        <p:nvPicPr>
          <p:cNvPr id="5" name="Picture 4"/>
          <p:cNvPicPr>
            <a:picLocks noChangeAspect="1"/>
          </p:cNvPicPr>
          <p:nvPr/>
        </p:nvPicPr>
        <p:blipFill rotWithShape="1">
          <a:blip r:embed="rId5">
            <a:clrChange>
              <a:clrFrom>
                <a:srgbClr val="010066"/>
              </a:clrFrom>
              <a:clrTo>
                <a:srgbClr val="010066">
                  <a:alpha val="0"/>
                </a:srgbClr>
              </a:clrTo>
            </a:clrChange>
            <a:extLst>
              <a:ext uri="{28A0092B-C50C-407E-A947-70E740481C1C}">
                <a14:useLocalDpi xmlns:a14="http://schemas.microsoft.com/office/drawing/2010/main" val="0"/>
              </a:ext>
            </a:extLst>
          </a:blip>
          <a:srcRect l="10972" t="8769" r="15674" b="17746"/>
          <a:stretch/>
        </p:blipFill>
        <p:spPr>
          <a:xfrm>
            <a:off x="2514600" y="1856545"/>
            <a:ext cx="6629400" cy="498621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a:off x="4267200" y="3581400"/>
            <a:ext cx="3505200"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effectLst>
                  <a:outerShdw blurRad="38100" dist="38100" dir="2700000" algn="tl">
                    <a:srgbClr val="000000">
                      <a:alpha val="43137"/>
                    </a:srgbClr>
                  </a:outerShdw>
                </a:effectLst>
              </a:rPr>
              <a:t>溝通好照顧就好</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06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22348" cy="67818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0840" y="1676400"/>
            <a:ext cx="3606800" cy="2705100"/>
          </a:xfrm>
          <a:prstGeom prst="rect">
            <a:avLst/>
          </a:prstGeom>
        </p:spPr>
      </p:pic>
      <p:sp>
        <p:nvSpPr>
          <p:cNvPr id="4" name="TextBox 3"/>
          <p:cNvSpPr txBox="1"/>
          <p:nvPr/>
        </p:nvSpPr>
        <p:spPr>
          <a:xfrm>
            <a:off x="370840" y="6096000"/>
            <a:ext cx="1338828" cy="369332"/>
          </a:xfrm>
          <a:prstGeom prst="rect">
            <a:avLst/>
          </a:prstGeom>
          <a:noFill/>
        </p:spPr>
        <p:txBody>
          <a:bodyPr wrap="none" rtlCol="0">
            <a:spAutoFit/>
          </a:bodyPr>
          <a:lstStyle/>
          <a:p>
            <a:r>
              <a:rPr lang="ja-JP" altLang="en-US" dirty="0"/>
              <a:t>韋至信醫師</a:t>
            </a:r>
            <a:endParaRPr lang="en-US" dirty="0"/>
          </a:p>
        </p:txBody>
      </p:sp>
    </p:spTree>
    <p:extLst>
      <p:ext uri="{BB962C8B-B14F-4D97-AF65-F5344CB8AC3E}">
        <p14:creationId xmlns:p14="http://schemas.microsoft.com/office/powerpoint/2010/main" val="153290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800" b="1" dirty="0" smtClean="0">
                <a:solidFill>
                  <a:prstClr val="black"/>
                </a:solidFill>
              </a:rPr>
              <a:t>不</a:t>
            </a:r>
            <a:r>
              <a:rPr lang="ja-JP" altLang="en-US" sz="2800" b="1" dirty="0">
                <a:solidFill>
                  <a:prstClr val="black"/>
                </a:solidFill>
              </a:rPr>
              <a:t>予急救的醫</a:t>
            </a:r>
            <a:r>
              <a:rPr lang="ja-JP" altLang="en-US" sz="2800" b="1" dirty="0" smtClean="0">
                <a:solidFill>
                  <a:prstClr val="black"/>
                </a:solidFill>
              </a:rPr>
              <a:t>囑 </a:t>
            </a:r>
            <a:r>
              <a:rPr lang="en-US" altLang="ja-JP" sz="2800" b="1" dirty="0" smtClean="0">
                <a:solidFill>
                  <a:prstClr val="black"/>
                </a:solidFill>
              </a:rPr>
              <a:t>(Do Not Resuscitate or DNR)</a:t>
            </a:r>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644" y="3654424"/>
            <a:ext cx="5562601"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5016" t="8769" r="4702" b="8559"/>
          <a:stretch/>
        </p:blipFill>
        <p:spPr>
          <a:xfrm>
            <a:off x="3124200" y="2438400"/>
            <a:ext cx="5763491" cy="3962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73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250"/>
                                  </p:stCondLst>
                                  <p:childTnLst>
                                    <p:animEffect transition="out" filter="fade">
                                      <p:cBhvr>
                                        <p:cTn id="6" dur="750"/>
                                        <p:tgtEl>
                                          <p:spTgt spid="2"/>
                                        </p:tgtEl>
                                      </p:cBhvr>
                                    </p:animEffect>
                                    <p:set>
                                      <p:cBhvr>
                                        <p:cTn id="7"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800" b="1" dirty="0">
                <a:solidFill>
                  <a:prstClr val="black"/>
                </a:solidFill>
              </a:rPr>
              <a:t>停止所有</a:t>
            </a:r>
            <a:r>
              <a:rPr lang="ja-JP" altLang="en-US" sz="2800" b="1" dirty="0" smtClean="0">
                <a:solidFill>
                  <a:prstClr val="black"/>
                </a:solidFill>
              </a:rPr>
              <a:t>沒幫</a:t>
            </a:r>
            <a:r>
              <a:rPr lang="ja-JP" altLang="en-US" sz="2800" b="1" dirty="0">
                <a:solidFill>
                  <a:prstClr val="black"/>
                </a:solidFill>
              </a:rPr>
              <a:t>助的藥物</a:t>
            </a:r>
            <a:endParaRPr lang="en-US" sz="2800" b="1"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423160"/>
            <a:ext cx="5493471" cy="4114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106044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a:solidFill>
                  <a:prstClr val="black"/>
                </a:solidFill>
              </a:rPr>
              <a:t>末期心衰竭的療護</a:t>
            </a:r>
            <a:endParaRPr lang="en-US" sz="3600" b="1" dirty="0">
              <a:solidFill>
                <a:prstClr val="black"/>
              </a:solidFill>
            </a:endParaRPr>
          </a:p>
        </p:txBody>
      </p:sp>
      <p:sp>
        <p:nvSpPr>
          <p:cNvPr id="6" name="Rectangle 5"/>
          <p:cNvSpPr/>
          <p:nvPr/>
        </p:nvSpPr>
        <p:spPr>
          <a:xfrm>
            <a:off x="2911000" y="3810000"/>
            <a:ext cx="6004399" cy="2677656"/>
          </a:xfrm>
          <a:prstGeom prst="rect">
            <a:avLst/>
          </a:prstGeom>
          <a:solidFill>
            <a:srgbClr val="FFFFFF">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ja-JP" altLang="en-US" sz="2400" dirty="0">
                <a:effectLst>
                  <a:outerShdw blurRad="38100" dist="38100" dir="2700000" algn="tl">
                    <a:srgbClr val="000000">
                      <a:alpha val="43137"/>
                    </a:srgbClr>
                  </a:outerShdw>
                </a:effectLst>
              </a:rPr>
              <a:t>疼</a:t>
            </a:r>
            <a:r>
              <a:rPr lang="ja-JP" altLang="en-US" sz="2400" dirty="0" smtClean="0">
                <a:effectLst>
                  <a:outerShdw blurRad="38100" dist="38100" dir="2700000" algn="tl">
                    <a:srgbClr val="000000">
                      <a:alpha val="43137"/>
                    </a:srgbClr>
                  </a:outerShdw>
                </a:effectLst>
              </a:rPr>
              <a:t>痛 </a:t>
            </a:r>
            <a:r>
              <a:rPr lang="en-US" altLang="ja-JP" sz="2400" dirty="0" smtClean="0">
                <a:effectLst>
                  <a:outerShdw blurRad="38100" dist="38100" dir="2700000" algn="tl">
                    <a:srgbClr val="000000">
                      <a:alpha val="43137"/>
                    </a:srgbClr>
                  </a:outerShdw>
                </a:effectLst>
              </a:rPr>
              <a:t>(pain)</a:t>
            </a:r>
          </a:p>
          <a:p>
            <a:r>
              <a:rPr lang="ja-JP" altLang="en-US" sz="2400" dirty="0">
                <a:effectLst>
                  <a:outerShdw blurRad="38100" dist="38100" dir="2700000" algn="tl">
                    <a:srgbClr val="000000">
                      <a:alpha val="43137"/>
                    </a:srgbClr>
                  </a:outerShdw>
                </a:effectLst>
              </a:rPr>
              <a:t>呼氣困</a:t>
            </a:r>
            <a:r>
              <a:rPr lang="ja-JP" altLang="en-US" sz="2400" dirty="0" smtClean="0">
                <a:effectLst>
                  <a:outerShdw blurRad="38100" dist="38100" dir="2700000" algn="tl">
                    <a:srgbClr val="000000">
                      <a:alpha val="43137"/>
                    </a:srgbClr>
                  </a:outerShdw>
                </a:effectLst>
              </a:rPr>
              <a:t>難 </a:t>
            </a:r>
            <a:r>
              <a:rPr lang="en-US" altLang="ja-JP" sz="2400" dirty="0" smtClean="0">
                <a:effectLst>
                  <a:outerShdw blurRad="38100" dist="38100" dir="2700000" algn="tl">
                    <a:srgbClr val="000000">
                      <a:alpha val="43137"/>
                    </a:srgbClr>
                  </a:outerShdw>
                </a:effectLst>
              </a:rPr>
              <a:t>(Shortness of Breath)</a:t>
            </a:r>
          </a:p>
          <a:p>
            <a:r>
              <a:rPr lang="ja-JP" altLang="en-US" sz="2400" dirty="0">
                <a:effectLst>
                  <a:outerShdw blurRad="38100" dist="38100" dir="2700000" algn="tl">
                    <a:srgbClr val="000000">
                      <a:alpha val="43137"/>
                    </a:srgbClr>
                  </a:outerShdw>
                </a:effectLst>
              </a:rPr>
              <a:t>喉嚨分</a:t>
            </a:r>
            <a:r>
              <a:rPr lang="ja-JP" altLang="en-US" sz="2400" dirty="0" smtClean="0">
                <a:effectLst>
                  <a:outerShdw blurRad="38100" dist="38100" dir="2700000" algn="tl">
                    <a:srgbClr val="000000">
                      <a:alpha val="43137"/>
                    </a:srgbClr>
                  </a:outerShdw>
                </a:effectLst>
              </a:rPr>
              <a:t>泌 </a:t>
            </a:r>
            <a:r>
              <a:rPr lang="en-US" altLang="ja-JP" sz="2400" dirty="0" smtClean="0">
                <a:effectLst>
                  <a:outerShdw blurRad="38100" dist="38100" dir="2700000" algn="tl">
                    <a:srgbClr val="000000">
                      <a:alpha val="43137"/>
                    </a:srgbClr>
                  </a:outerShdw>
                </a:effectLst>
              </a:rPr>
              <a:t>(Secretion)</a:t>
            </a:r>
          </a:p>
          <a:p>
            <a:r>
              <a:rPr lang="ja-JP" altLang="en-US" sz="2400" dirty="0">
                <a:effectLst>
                  <a:outerShdw blurRad="38100" dist="38100" dir="2700000" algn="tl">
                    <a:srgbClr val="000000">
                      <a:alpha val="43137"/>
                    </a:srgbClr>
                  </a:outerShdw>
                </a:effectLst>
              </a:rPr>
              <a:t>餵食和維持水</a:t>
            </a:r>
            <a:r>
              <a:rPr lang="ja-JP" altLang="en-US" sz="2400" dirty="0" smtClean="0">
                <a:effectLst>
                  <a:outerShdw blurRad="38100" dist="38100" dir="2700000" algn="tl">
                    <a:srgbClr val="000000">
                      <a:alpha val="43137"/>
                    </a:srgbClr>
                  </a:outerShdw>
                </a:effectLst>
              </a:rPr>
              <a:t>份 </a:t>
            </a:r>
            <a:r>
              <a:rPr lang="en-US" altLang="ja-JP" sz="2400" dirty="0" smtClean="0">
                <a:effectLst>
                  <a:outerShdw blurRad="38100" dist="38100" dir="2700000" algn="tl">
                    <a:srgbClr val="000000">
                      <a:alpha val="43137"/>
                    </a:srgbClr>
                  </a:outerShdw>
                </a:effectLst>
              </a:rPr>
              <a:t>(Feeding and hydration)</a:t>
            </a:r>
          </a:p>
          <a:p>
            <a:r>
              <a:rPr lang="ja-JP" altLang="en-US" sz="2400" dirty="0">
                <a:effectLst>
                  <a:outerShdw blurRad="38100" dist="38100" dir="2700000" algn="tl">
                    <a:srgbClr val="000000">
                      <a:alpha val="43137"/>
                    </a:srgbClr>
                  </a:outerShdw>
                </a:effectLst>
              </a:rPr>
              <a:t>意識改</a:t>
            </a:r>
            <a:r>
              <a:rPr lang="ja-JP" altLang="en-US" sz="2400" dirty="0" smtClean="0">
                <a:effectLst>
                  <a:outerShdw blurRad="38100" dist="38100" dir="2700000" algn="tl">
                    <a:srgbClr val="000000">
                      <a:alpha val="43137"/>
                    </a:srgbClr>
                  </a:outerShdw>
                </a:effectLst>
              </a:rPr>
              <a:t>變 </a:t>
            </a:r>
            <a:r>
              <a:rPr lang="en-US" altLang="ja-JP" sz="2400" dirty="0" smtClean="0">
                <a:effectLst>
                  <a:outerShdw blurRad="38100" dist="38100" dir="2700000" algn="tl">
                    <a:srgbClr val="000000">
                      <a:alpha val="43137"/>
                    </a:srgbClr>
                  </a:outerShdw>
                </a:effectLst>
              </a:rPr>
              <a:t>(Changes in Consciousness)</a:t>
            </a:r>
          </a:p>
          <a:p>
            <a:r>
              <a:rPr lang="ja-JP" altLang="en-US" sz="2400" dirty="0">
                <a:effectLst>
                  <a:outerShdw blurRad="38100" dist="38100" dir="2700000" algn="tl">
                    <a:srgbClr val="000000">
                      <a:alpha val="43137"/>
                    </a:srgbClr>
                  </a:outerShdw>
                </a:effectLst>
              </a:rPr>
              <a:t>血液循環功能不</a:t>
            </a:r>
            <a:r>
              <a:rPr lang="ja-JP" altLang="en-US" sz="2400" dirty="0" smtClean="0">
                <a:effectLst>
                  <a:outerShdw blurRad="38100" dist="38100" dir="2700000" algn="tl">
                    <a:srgbClr val="000000">
                      <a:alpha val="43137"/>
                    </a:srgbClr>
                  </a:outerShdw>
                </a:effectLst>
              </a:rPr>
              <a:t>良</a:t>
            </a:r>
            <a:r>
              <a:rPr lang="en-US" altLang="ja-JP" sz="2400" dirty="0" smtClean="0">
                <a:effectLst>
                  <a:outerShdw blurRad="38100" dist="38100" dir="2700000" algn="tl">
                    <a:srgbClr val="000000">
                      <a:alpha val="43137"/>
                    </a:srgbClr>
                  </a:outerShdw>
                </a:effectLst>
              </a:rPr>
              <a:t>(Circulatory dysfunction</a:t>
            </a:r>
          </a:p>
          <a:p>
            <a:r>
              <a:rPr lang="ja-JP" altLang="en-US" sz="2400" dirty="0">
                <a:effectLst>
                  <a:outerShdw blurRad="38100" dist="38100" dir="2700000" algn="tl">
                    <a:srgbClr val="000000">
                      <a:alpha val="43137"/>
                    </a:srgbClr>
                  </a:outerShdw>
                </a:effectLst>
              </a:rPr>
              <a:t>精神錯</a:t>
            </a:r>
            <a:r>
              <a:rPr lang="ja-JP" altLang="en-US" sz="2400" dirty="0" smtClean="0">
                <a:effectLst>
                  <a:outerShdw blurRad="38100" dist="38100" dir="2700000" algn="tl">
                    <a:srgbClr val="000000">
                      <a:alpha val="43137"/>
                    </a:srgbClr>
                  </a:outerShdw>
                </a:effectLst>
              </a:rPr>
              <a:t>亂 </a:t>
            </a:r>
            <a:r>
              <a:rPr lang="en-US" altLang="ja-JP" sz="2400" dirty="0" smtClean="0">
                <a:effectLst>
                  <a:outerShdw blurRad="38100" dist="38100" dir="2700000" algn="tl">
                    <a:srgbClr val="000000">
                      <a:alpha val="43137"/>
                    </a:srgbClr>
                  </a:outerShdw>
                </a:effectLst>
              </a:rPr>
              <a:t>(Delirium)</a:t>
            </a:r>
            <a:endParaRPr lang="en-US" sz="2400"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1913" t="36640" r="2821" b="5323"/>
          <a:stretch/>
        </p:blipFill>
        <p:spPr>
          <a:xfrm>
            <a:off x="7231379" y="1897380"/>
            <a:ext cx="1714500" cy="2118360"/>
          </a:xfrm>
          <a:prstGeom prst="rect">
            <a:avLst/>
          </a:prstGeom>
        </p:spPr>
      </p:pic>
    </p:spTree>
    <p:extLst>
      <p:ext uri="{BB962C8B-B14F-4D97-AF65-F5344CB8AC3E}">
        <p14:creationId xmlns:p14="http://schemas.microsoft.com/office/powerpoint/2010/main" val="4118185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smtClean="0">
                <a:solidFill>
                  <a:prstClr val="black"/>
                </a:solidFill>
              </a:rPr>
              <a:t>將</a:t>
            </a:r>
            <a:r>
              <a:rPr lang="ja-JP" altLang="en-US" sz="3600" b="1" dirty="0">
                <a:solidFill>
                  <a:prstClr val="black"/>
                </a:solidFill>
              </a:rPr>
              <a:t>痛苦的身體的症狀減至最低</a:t>
            </a:r>
            <a:endParaRPr lang="en-US" sz="3600" b="1" dirty="0">
              <a:solidFill>
                <a:prstClr val="black"/>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423" t="53132" r="2821"/>
          <a:stretch/>
        </p:blipFill>
        <p:spPr>
          <a:xfrm>
            <a:off x="612602" y="1752600"/>
            <a:ext cx="5260346" cy="2133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2781300" y="4419600"/>
            <a:ext cx="6183296" cy="203132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ja-JP" altLang="en-US" b="1" dirty="0">
                <a:latin typeface="Microsoft YaHei" panose="020B0503020204020204" pitchFamily="34" charset="-122"/>
                <a:ea typeface="Microsoft YaHei" panose="020B0503020204020204" pitchFamily="34" charset="-122"/>
              </a:rPr>
              <a:t>嗎</a:t>
            </a:r>
            <a:r>
              <a:rPr lang="ja-JP" altLang="en-US" b="1" dirty="0" smtClean="0">
                <a:latin typeface="Microsoft YaHei" panose="020B0503020204020204" pitchFamily="34" charset="-122"/>
                <a:ea typeface="Microsoft YaHei" panose="020B0503020204020204" pitchFamily="34" charset="-122"/>
              </a:rPr>
              <a:t>啡 </a:t>
            </a:r>
            <a:r>
              <a:rPr lang="en-US" altLang="ja-JP" b="1" dirty="0" smtClean="0">
                <a:latin typeface="Microsoft YaHei" panose="020B0503020204020204" pitchFamily="34" charset="-122"/>
                <a:ea typeface="Microsoft YaHei" panose="020B0503020204020204" pitchFamily="34" charset="-122"/>
              </a:rPr>
              <a:t>(Morphine)</a:t>
            </a:r>
            <a:r>
              <a:rPr lang="ja-JP" altLang="en-US" b="1" dirty="0">
                <a:latin typeface="Microsoft YaHei" panose="020B0503020204020204" pitchFamily="34" charset="-122"/>
                <a:ea typeface="Microsoft YaHei" panose="020B0503020204020204" pitchFamily="34" charset="-122"/>
              </a:rPr>
              <a:t> </a:t>
            </a:r>
            <a:r>
              <a:rPr lang="en-US" altLang="ja-JP" b="1" dirty="0" smtClean="0">
                <a:latin typeface="Microsoft YaHei" panose="020B0503020204020204" pitchFamily="34" charset="-122"/>
                <a:ea typeface="Microsoft YaHei" panose="020B0503020204020204" pitchFamily="34" charset="-122"/>
              </a:rPr>
              <a:t>-</a:t>
            </a:r>
            <a:r>
              <a:rPr lang="ja-JP" altLang="en-US" b="1" dirty="0">
                <a:latin typeface="Microsoft YaHei" panose="020B0503020204020204" pitchFamily="34" charset="-122"/>
                <a:ea typeface="Microsoft YaHei" panose="020B0503020204020204" pitchFamily="34" charset="-122"/>
              </a:rPr>
              <a:t>口</a:t>
            </a:r>
            <a:r>
              <a:rPr lang="ja-JP" altLang="en-US" b="1" dirty="0" smtClean="0">
                <a:latin typeface="Microsoft YaHei" panose="020B0503020204020204" pitchFamily="34" charset="-122"/>
                <a:ea typeface="Microsoft YaHei" panose="020B0503020204020204" pitchFamily="34" charset="-122"/>
              </a:rPr>
              <a:t>服</a:t>
            </a:r>
            <a:r>
              <a:rPr lang="en-US" altLang="ja-JP" b="1" dirty="0" smtClean="0">
                <a:latin typeface="Microsoft YaHei" panose="020B0503020204020204" pitchFamily="34" charset="-122"/>
                <a:ea typeface="Microsoft YaHei" panose="020B0503020204020204" pitchFamily="34" charset="-122"/>
              </a:rPr>
              <a:t>, </a:t>
            </a:r>
            <a:r>
              <a:rPr lang="ja-JP" altLang="en-US" b="1" dirty="0">
                <a:latin typeface="Microsoft YaHei" panose="020B0503020204020204" pitchFamily="34" charset="-122"/>
                <a:ea typeface="Microsoft YaHei" panose="020B0503020204020204" pitchFamily="34" charset="-122"/>
              </a:rPr>
              <a:t>舌</a:t>
            </a:r>
            <a:r>
              <a:rPr lang="ja-JP" altLang="en-US" b="1" dirty="0" smtClean="0">
                <a:latin typeface="Microsoft YaHei" panose="020B0503020204020204" pitchFamily="34" charset="-122"/>
                <a:ea typeface="Microsoft YaHei" panose="020B0503020204020204" pitchFamily="34" charset="-122"/>
              </a:rPr>
              <a:t>下</a:t>
            </a:r>
            <a:r>
              <a:rPr lang="en-US" altLang="ja-JP" b="1" dirty="0" smtClean="0">
                <a:latin typeface="Microsoft YaHei" panose="020B0503020204020204" pitchFamily="34" charset="-122"/>
                <a:ea typeface="Microsoft YaHei" panose="020B0503020204020204" pitchFamily="34" charset="-122"/>
              </a:rPr>
              <a:t>, </a:t>
            </a:r>
            <a:r>
              <a:rPr lang="ja-JP" altLang="en-US" b="1" dirty="0">
                <a:latin typeface="Microsoft YaHei" panose="020B0503020204020204" pitchFamily="34" charset="-122"/>
                <a:ea typeface="Microsoft YaHei" panose="020B0503020204020204" pitchFamily="34" charset="-122"/>
              </a:rPr>
              <a:t>靜脈注射</a:t>
            </a:r>
            <a:endParaRPr lang="en-US" altLang="ja-JP" b="1" dirty="0" smtClean="0">
              <a:latin typeface="Microsoft YaHei" panose="020B0503020204020204" pitchFamily="34" charset="-122"/>
              <a:ea typeface="Microsoft YaHei" panose="020B0503020204020204" pitchFamily="34" charset="-122"/>
            </a:endParaRPr>
          </a:p>
          <a:p>
            <a:r>
              <a:rPr lang="en-US" b="1" dirty="0" smtClean="0">
                <a:latin typeface="Microsoft YaHei" panose="020B0503020204020204" pitchFamily="34" charset="-122"/>
                <a:ea typeface="Microsoft YaHei" panose="020B0503020204020204" pitchFamily="34" charset="-122"/>
              </a:rPr>
              <a:t>Fentanyl Patch-</a:t>
            </a:r>
            <a:r>
              <a:rPr lang="ja-JP" altLang="en-US" b="1" dirty="0" smtClean="0">
                <a:latin typeface="Microsoft YaHei" panose="020B0503020204020204" pitchFamily="34" charset="-122"/>
                <a:ea typeface="Microsoft YaHei" panose="020B0503020204020204" pitchFamily="34" charset="-122"/>
              </a:rPr>
              <a:t>粘貼</a:t>
            </a:r>
            <a:endParaRPr lang="en-US" altLang="ja-JP" b="1" dirty="0" smtClean="0">
              <a:latin typeface="Microsoft YaHei" panose="020B0503020204020204" pitchFamily="34" charset="-122"/>
              <a:ea typeface="Microsoft YaHei" panose="020B0503020204020204" pitchFamily="34" charset="-122"/>
            </a:endParaRPr>
          </a:p>
          <a:p>
            <a:r>
              <a:rPr lang="en-US" altLang="ja-JP" b="1" dirty="0" smtClean="0">
                <a:latin typeface="Microsoft YaHei" panose="020B0503020204020204" pitchFamily="34" charset="-122"/>
                <a:ea typeface="Microsoft YaHei" panose="020B0503020204020204" pitchFamily="34" charset="-122"/>
              </a:rPr>
              <a:t>Nitrate (oral)</a:t>
            </a:r>
          </a:p>
          <a:p>
            <a:r>
              <a:rPr lang="ja-JP" altLang="en-US" b="1" dirty="0">
                <a:latin typeface="Microsoft YaHei" panose="020B0503020204020204" pitchFamily="34" charset="-122"/>
                <a:ea typeface="Microsoft YaHei" panose="020B0503020204020204" pitchFamily="34" charset="-122"/>
              </a:rPr>
              <a:t>安定</a:t>
            </a:r>
            <a:r>
              <a:rPr lang="en-US" altLang="ja-JP" b="1" dirty="0" smtClean="0">
                <a:latin typeface="Microsoft YaHei" panose="020B0503020204020204" pitchFamily="34" charset="-122"/>
                <a:ea typeface="Microsoft YaHei" panose="020B0503020204020204" pitchFamily="34" charset="-122"/>
              </a:rPr>
              <a:t>Lorazepam</a:t>
            </a:r>
          </a:p>
          <a:p>
            <a:r>
              <a:rPr lang="en-US" altLang="ja-JP" b="1" dirty="0" err="1" smtClean="0">
                <a:latin typeface="Microsoft YaHei" panose="020B0503020204020204" pitchFamily="34" charset="-122"/>
                <a:ea typeface="Microsoft YaHei" panose="020B0503020204020204" pitchFamily="34" charset="-122"/>
              </a:rPr>
              <a:t>Setraline</a:t>
            </a:r>
            <a:r>
              <a:rPr lang="en-US" altLang="ja-JP" b="1" dirty="0" smtClean="0">
                <a:latin typeface="Microsoft YaHei" panose="020B0503020204020204" pitchFamily="34" charset="-122"/>
                <a:ea typeface="Microsoft YaHei" panose="020B0503020204020204" pitchFamily="34" charset="-122"/>
              </a:rPr>
              <a:t> </a:t>
            </a:r>
          </a:p>
          <a:p>
            <a:r>
              <a:rPr lang="en-US" altLang="ja-JP" b="1" dirty="0" err="1" smtClean="0">
                <a:latin typeface="Microsoft YaHei" panose="020B0503020204020204" pitchFamily="34" charset="-122"/>
                <a:ea typeface="Microsoft YaHei" panose="020B0503020204020204" pitchFamily="34" charset="-122"/>
              </a:rPr>
              <a:t>Hyoscyamine</a:t>
            </a:r>
            <a:r>
              <a:rPr lang="en-US" altLang="ja-JP" b="1" dirty="0" smtClean="0">
                <a:latin typeface="Microsoft YaHei" panose="020B0503020204020204" pitchFamily="34" charset="-122"/>
                <a:ea typeface="Microsoft YaHei" panose="020B0503020204020204" pitchFamily="34" charset="-122"/>
              </a:rPr>
              <a:t> (</a:t>
            </a:r>
            <a:r>
              <a:rPr lang="en-US" altLang="ja-JP" b="1" dirty="0" err="1" smtClean="0">
                <a:latin typeface="Microsoft YaHei" panose="020B0503020204020204" pitchFamily="34" charset="-122"/>
                <a:ea typeface="Microsoft YaHei" panose="020B0503020204020204" pitchFamily="34" charset="-122"/>
              </a:rPr>
              <a:t>Levsin</a:t>
            </a:r>
            <a:r>
              <a:rPr lang="en-US" altLang="ja-JP" b="1" dirty="0" smtClean="0">
                <a:latin typeface="Microsoft YaHei" panose="020B0503020204020204" pitchFamily="34" charset="-122"/>
                <a:ea typeface="Microsoft YaHei" panose="020B0503020204020204" pitchFamily="34" charset="-122"/>
              </a:rPr>
              <a:t>)/Atropine drops/Scopolamine</a:t>
            </a:r>
          </a:p>
          <a:p>
            <a:r>
              <a:rPr lang="en-US" altLang="ja-JP" b="1" dirty="0" smtClean="0">
                <a:latin typeface="Microsoft YaHei" panose="020B0503020204020204" pitchFamily="34" charset="-122"/>
                <a:ea typeface="Microsoft YaHei" panose="020B0503020204020204" pitchFamily="34" charset="-122"/>
              </a:rPr>
              <a:t>Caffeine</a:t>
            </a:r>
          </a:p>
        </p:txBody>
      </p:sp>
    </p:spTree>
    <p:extLst>
      <p:ext uri="{BB962C8B-B14F-4D97-AF65-F5344CB8AC3E}">
        <p14:creationId xmlns:p14="http://schemas.microsoft.com/office/powerpoint/2010/main" val="243983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dirty="0">
                <a:solidFill>
                  <a:prstClr val="black"/>
                </a:solidFill>
              </a:rPr>
              <a:t>不要忘記治療焦</a:t>
            </a:r>
            <a:r>
              <a:rPr lang="ja-JP" altLang="en-US" sz="3200" b="1" dirty="0" smtClean="0">
                <a:solidFill>
                  <a:prstClr val="black"/>
                </a:solidFill>
              </a:rPr>
              <a:t>慮</a:t>
            </a:r>
            <a:r>
              <a:rPr lang="en-US" altLang="ja-JP" sz="2800" b="1" dirty="0" smtClean="0">
                <a:solidFill>
                  <a:prstClr val="black"/>
                </a:solidFill>
              </a:rPr>
              <a:t>(Anxiety) </a:t>
            </a:r>
            <a:r>
              <a:rPr lang="ja-JP" altLang="en-US" sz="2800" b="1" dirty="0">
                <a:solidFill>
                  <a:prstClr val="black"/>
                </a:solidFill>
              </a:rPr>
              <a:t>及</a:t>
            </a:r>
            <a:r>
              <a:rPr lang="ja-JP" altLang="en-US" sz="3200" b="1" dirty="0">
                <a:solidFill>
                  <a:prstClr val="black"/>
                </a:solidFill>
              </a:rPr>
              <a:t>精神憂鬱</a:t>
            </a:r>
            <a:r>
              <a:rPr lang="ja-JP" altLang="en-US" sz="3200" b="1" dirty="0" smtClean="0">
                <a:solidFill>
                  <a:prstClr val="black"/>
                </a:solidFill>
              </a:rPr>
              <a:t>症</a:t>
            </a:r>
            <a:r>
              <a:rPr lang="en-US" altLang="ja-JP" sz="2800" b="1" dirty="0" smtClean="0">
                <a:solidFill>
                  <a:prstClr val="black"/>
                </a:solidFill>
              </a:rPr>
              <a:t>(Depression)</a:t>
            </a:r>
            <a:endParaRPr lang="en-US" sz="2800" b="1"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506980"/>
            <a:ext cx="6037744" cy="18440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4036" y="4632957"/>
            <a:ext cx="5203108" cy="1849381"/>
          </a:xfrm>
          <a:prstGeom prst="rect">
            <a:avLst/>
          </a:prstGeom>
          <a:solidFill>
            <a:srgbClr val="000000">
              <a:alpha val="6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angle 5"/>
          <p:cNvSpPr/>
          <p:nvPr/>
        </p:nvSpPr>
        <p:spPr>
          <a:xfrm>
            <a:off x="7315200" y="2667000"/>
            <a:ext cx="83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55590" y="6172200"/>
            <a:ext cx="243121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022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dirty="0">
                <a:solidFill>
                  <a:prstClr val="black"/>
                </a:solidFill>
              </a:rPr>
              <a:t>醫護人員應該多 關 懷 </a:t>
            </a:r>
            <a:r>
              <a:rPr lang="ja-JP" altLang="en-US" sz="3200" b="1" dirty="0" smtClean="0">
                <a:solidFill>
                  <a:prstClr val="black"/>
                </a:solidFill>
              </a:rPr>
              <a:t> </a:t>
            </a:r>
            <a:r>
              <a:rPr lang="en-US" altLang="ja-JP" sz="2800" b="1" dirty="0" smtClean="0">
                <a:solidFill>
                  <a:prstClr val="black"/>
                </a:solidFill>
              </a:rPr>
              <a:t>(More Caring, Less Doctoring)</a:t>
            </a:r>
            <a:endParaRPr lang="en-US" sz="2800" b="1" dirty="0">
              <a:solidFill>
                <a:prstClr val="black"/>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5485" t="23800" r="2508" b="16910"/>
          <a:stretch/>
        </p:blipFill>
        <p:spPr>
          <a:xfrm>
            <a:off x="2590800" y="2667000"/>
            <a:ext cx="6210795" cy="3276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5696196" y="6309360"/>
            <a:ext cx="3295403" cy="369332"/>
          </a:xfrm>
          <a:prstGeom prst="rect">
            <a:avLst/>
          </a:prstGeom>
          <a:noFill/>
        </p:spPr>
        <p:txBody>
          <a:bodyPr wrap="square" rtlCol="0">
            <a:spAutoFit/>
          </a:bodyPr>
          <a:lstStyle/>
          <a:p>
            <a:r>
              <a:rPr lang="en-US" dirty="0" smtClean="0"/>
              <a:t>Edward Trudeau, MD 1848-1915</a:t>
            </a:r>
            <a:endParaRPr lang="en-US" dirty="0"/>
          </a:p>
        </p:txBody>
      </p:sp>
    </p:spTree>
    <p:extLst>
      <p:ext uri="{BB962C8B-B14F-4D97-AF65-F5344CB8AC3E}">
        <p14:creationId xmlns:p14="http://schemas.microsoft.com/office/powerpoint/2010/main" val="750239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p:cNvGrpSpPr/>
          <p:nvPr/>
        </p:nvGrpSpPr>
        <p:grpSpPr>
          <a:xfrm>
            <a:off x="-15240" y="609600"/>
            <a:ext cx="9144000" cy="762000"/>
            <a:chOff x="-15240" y="609600"/>
            <a:chExt cx="9144000" cy="762000"/>
          </a:xfrm>
        </p:grpSpPr>
        <p:sp>
          <p:nvSpPr>
            <p:cNvPr id="4" name="Rectangle 3"/>
            <p:cNvSpPr/>
            <p:nvPr/>
          </p:nvSpPr>
          <p:spPr>
            <a:xfrm>
              <a:off x="-1524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649289"/>
              <a:ext cx="6230937" cy="72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0691" t="30063" r="9091" b="21085"/>
          <a:stretch/>
        </p:blipFill>
        <p:spPr>
          <a:xfrm>
            <a:off x="3291839" y="2971800"/>
            <a:ext cx="5543713" cy="3200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93940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p:cNvGrpSpPr/>
          <p:nvPr/>
        </p:nvGrpSpPr>
        <p:grpSpPr>
          <a:xfrm>
            <a:off x="-15240" y="609600"/>
            <a:ext cx="9144000" cy="762000"/>
            <a:chOff x="-15240" y="609600"/>
            <a:chExt cx="9144000" cy="762000"/>
          </a:xfrm>
        </p:grpSpPr>
        <p:sp>
          <p:nvSpPr>
            <p:cNvPr id="4" name="Rectangle 3"/>
            <p:cNvSpPr/>
            <p:nvPr/>
          </p:nvSpPr>
          <p:spPr>
            <a:xfrm>
              <a:off x="-1524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649289"/>
              <a:ext cx="6230937" cy="72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3307078" y="3285530"/>
            <a:ext cx="5543713" cy="3200400"/>
          </a:xfrm>
          <a:prstGeom prst="rect">
            <a:avLst/>
          </a:prstGeom>
          <a:solidFill>
            <a:srgbClr val="FFFFFF">
              <a:alpha val="7098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謝謝謝謝謝謝謝謝謝</a:t>
            </a:r>
            <a:endParaRPr lang="en-US" dirty="0"/>
          </a:p>
        </p:txBody>
      </p:sp>
      <p:sp>
        <p:nvSpPr>
          <p:cNvPr id="10" name="TextBox 9"/>
          <p:cNvSpPr txBox="1"/>
          <p:nvPr/>
        </p:nvSpPr>
        <p:spPr>
          <a:xfrm>
            <a:off x="4365965" y="4267200"/>
            <a:ext cx="3425938" cy="923330"/>
          </a:xfrm>
          <a:prstGeom prst="rect">
            <a:avLst/>
          </a:prstGeom>
          <a:noFill/>
        </p:spPr>
        <p:txBody>
          <a:bodyPr wrap="none" rtlCol="0">
            <a:spAutoFit/>
          </a:bodyPr>
          <a:lstStyle/>
          <a:p>
            <a:r>
              <a:rPr lang="ja-JP" altLang="en-US" sz="5400" dirty="0" smtClean="0">
                <a:effectLst>
                  <a:outerShdw blurRad="38100" dist="38100" dir="2700000" algn="tl">
                    <a:srgbClr val="000000">
                      <a:alpha val="43137"/>
                    </a:srgbClr>
                  </a:outerShdw>
                </a:effectLst>
              </a:rPr>
              <a:t>謝 謝 聆 聽</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47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9114852"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48640"/>
            <a:ext cx="5867400" cy="5791200"/>
          </a:xfrm>
          <a:prstGeom prst="rect">
            <a:avLst/>
          </a:prstGeom>
          <a:solidFill>
            <a:srgbClr val="FFFFFF">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人定勝天，科技萬</a:t>
            </a:r>
            <a:r>
              <a:rPr lang="ja-JP" altLang="en-US"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能</a:t>
            </a:r>
            <a:endParaRPr lang="en-US" altLang="ja-JP"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endParaRPr lang="en-US" altLang="ja-JP" sz="2400" b="1" dirty="0" smtClean="0">
              <a:solidFill>
                <a:schemeClr val="tx1"/>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endParaRPr>
          </a:p>
          <a:p>
            <a:r>
              <a:rPr lang="ja-JP" altLang="en-US" sz="24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無奈科技終究有其極</a:t>
            </a:r>
            <a:r>
              <a:rPr lang="ja-JP" altLang="en-US"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限</a:t>
            </a:r>
            <a:r>
              <a:rPr lang="en-US" altLang="ja-JP"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ja-JP" altLang="en-US" sz="24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固然是有令人欣喜的成功案例，但也有不少救不活也死不去的，甚至可說是＂灌流良好的屍體</a:t>
            </a:r>
            <a:r>
              <a:rPr lang="ja-JP" altLang="en-US"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endParaRPr lang="en-US" altLang="ja-JP"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endParaRPr lang="en-US" altLang="ja-JP" dirty="0" smtClean="0">
              <a:solidFill>
                <a:schemeClr val="tx1"/>
              </a:solidFill>
              <a:latin typeface="Microsoft Yi Baiti" panose="03000500000000000000" pitchFamily="66" charset="0"/>
              <a:ea typeface="Microsoft Yi Baiti" panose="03000500000000000000" pitchFamily="66" charset="0"/>
            </a:endParaRPr>
          </a:p>
          <a:p>
            <a:r>
              <a:rPr lang="ja-JP" altLang="en-US" sz="24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人生有＂生老病死＂，就如氣候有＂春夏秋冬“。終領悟醫師就是醫師，其目的只是替人世減少苦痛，不管是身體的或精神的</a:t>
            </a:r>
            <a:r>
              <a:rPr lang="ja-JP" altLang="en-US"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endParaRPr lang="en-US" altLang="ja-JP" sz="2400" b="1" dirty="0" smtClean="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endParaRPr lang="en-US" altLang="ja-JP" dirty="0" smtClean="0">
              <a:solidFill>
                <a:schemeClr val="tx1"/>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endParaRPr>
          </a:p>
          <a:p>
            <a:r>
              <a:rPr lang="ja-JP" altLang="en-US" sz="24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人生花園之中，醫師只不過是－名園丁吧！我們不能改變＂春夏秋冬＂的循環運行，卻可盡力讓人生的花朵更加燦爛。有時雖是園丁照顧花草，有時反而是花草的枯榮在渡化園丁。</a:t>
            </a:r>
            <a:endParaRPr lang="en-US" sz="24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5" name="TextBox 4"/>
          <p:cNvSpPr txBox="1"/>
          <p:nvPr/>
        </p:nvSpPr>
        <p:spPr>
          <a:xfrm>
            <a:off x="4703643" y="6001286"/>
            <a:ext cx="1620957" cy="338554"/>
          </a:xfrm>
          <a:prstGeom prst="rect">
            <a:avLst/>
          </a:prstGeom>
          <a:noFill/>
        </p:spPr>
        <p:txBody>
          <a:bodyPr wrap="none" rtlCol="0">
            <a:spAutoFit/>
          </a:bodyPr>
          <a:lstStyle/>
          <a:p>
            <a:r>
              <a:rPr lang="ja-JP" altLang="en-US" sz="1600" dirty="0"/>
              <a:t>摘自柯文哲醫師</a:t>
            </a:r>
            <a:endParaRPr lang="en-US" sz="1600" dirty="0"/>
          </a:p>
        </p:txBody>
      </p:sp>
    </p:spTree>
    <p:extLst>
      <p:ext uri="{BB962C8B-B14F-4D97-AF65-F5344CB8AC3E}">
        <p14:creationId xmlns:p14="http://schemas.microsoft.com/office/powerpoint/2010/main" val="61447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30480"/>
            <a:ext cx="9128760" cy="6827520"/>
          </a:xfrm>
          <a:prstGeom prst="rect">
            <a:avLst/>
          </a:prstGeom>
        </p:spPr>
      </p:pic>
      <p:sp>
        <p:nvSpPr>
          <p:cNvPr id="2" name="Rectangle 1"/>
          <p:cNvSpPr/>
          <p:nvPr/>
        </p:nvSpPr>
        <p:spPr>
          <a:xfrm>
            <a:off x="685800" y="609600"/>
            <a:ext cx="4876800" cy="5791200"/>
          </a:xfrm>
          <a:prstGeom prst="rect">
            <a:avLst/>
          </a:prstGeom>
          <a:solidFill>
            <a:srgbClr val="FFFFFF">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醫師常常不知如何啟口談死亡</a:t>
            </a:r>
            <a:endParaRPr lang="en-US" sz="36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4" name="Rectangle 3"/>
          <p:cNvSpPr/>
          <p:nvPr/>
        </p:nvSpPr>
        <p:spPr>
          <a:xfrm>
            <a:off x="1646872" y="914400"/>
            <a:ext cx="2954655" cy="1754326"/>
          </a:xfrm>
          <a:prstGeom prst="rect">
            <a:avLst/>
          </a:prstGeom>
        </p:spPr>
        <p:txBody>
          <a:bodyPr wrap="none">
            <a:spAutoFit/>
          </a:bodyPr>
          <a:lstStyle/>
          <a:p>
            <a:pPr algn="ct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很少</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醫</a:t>
            </a: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師</a:t>
            </a:r>
            <a:endParaRPr lang="en-US" altLang="ja-JP" sz="3600" b="1" dirty="0" smtClean="0">
              <a:effectLst>
                <a:outerShdw blurRad="38100" dist="38100" dir="2700000" algn="tl">
                  <a:srgbClr val="000000">
                    <a:alpha val="43137"/>
                  </a:srgbClr>
                </a:outerShdw>
              </a:effectLst>
              <a:latin typeface="Microsoft YaHei" panose="020B0503020204020204" pitchFamily="34" charset="-122"/>
              <a:ea typeface="汉鼎繁中楷" panose="02010609010101010101" pitchFamily="49" charset="-122"/>
            </a:endParaRPr>
          </a:p>
          <a:p>
            <a:pPr algn="ct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有</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學</a:t>
            </a: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習</a:t>
            </a:r>
            <a:endParaRPr lang="en-US" altLang="ja-JP" sz="3600" b="1" dirty="0" smtClean="0">
              <a:effectLst>
                <a:outerShdw blurRad="38100" dist="38100" dir="2700000" algn="tl">
                  <a:srgbClr val="000000">
                    <a:alpha val="43137"/>
                  </a:srgbClr>
                </a:outerShdw>
              </a:effectLst>
              <a:latin typeface="Microsoft YaHei" panose="020B0503020204020204" pitchFamily="34" charset="-122"/>
              <a:ea typeface="汉鼎繁中楷" panose="02010609010101010101" pitchFamily="49" charset="-122"/>
            </a:endParaRPr>
          </a:p>
          <a:p>
            <a:pPr algn="ct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命末期照護</a:t>
            </a:r>
            <a:endParaRPr lang="en-US" sz="3600" b="1" dirty="0">
              <a:effectLst>
                <a:outerShdw blurRad="38100" dist="38100" dir="2700000" algn="tl">
                  <a:srgbClr val="000000">
                    <a:alpha val="43137"/>
                  </a:srgbClr>
                </a:outerShdw>
              </a:effectLst>
              <a:latin typeface="Microsoft YaHei" panose="020B0503020204020204" pitchFamily="34" charset="-122"/>
              <a:ea typeface="汉鼎繁中楷" panose="02010609010101010101" pitchFamily="49" charset="-122"/>
            </a:endParaRPr>
          </a:p>
        </p:txBody>
      </p:sp>
      <p:sp>
        <p:nvSpPr>
          <p:cNvPr id="6" name="TextBox 5"/>
          <p:cNvSpPr txBox="1"/>
          <p:nvPr/>
        </p:nvSpPr>
        <p:spPr>
          <a:xfrm>
            <a:off x="1524000" y="4419600"/>
            <a:ext cx="3416320" cy="1754326"/>
          </a:xfrm>
          <a:prstGeom prst="rect">
            <a:avLst/>
          </a:prstGeom>
          <a:noFill/>
        </p:spPr>
        <p:txBody>
          <a:bodyPr wrap="none" rtlCol="0">
            <a:spAutoFit/>
          </a:bodyPr>
          <a:lstStyle/>
          <a:p>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幫助病人善</a:t>
            </a: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終</a:t>
            </a:r>
            <a:endParaRPr lang="en-US" altLang="ja-JP"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algn="ct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本</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來就</a:t>
            </a:r>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是</a:t>
            </a:r>
            <a:endParaRPr lang="en-US" altLang="ja-JP"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ja-JP" altLang="en-US" sz="36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醫</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師的責任之一</a:t>
            </a:r>
            <a:endParaRPr 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4518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smtClean="0">
                <a:solidFill>
                  <a:prstClr val="black"/>
                </a:solidFill>
                <a:latin typeface="Microsoft YaHei" panose="020B0503020204020204" pitchFamily="34" charset="-122"/>
                <a:ea typeface="Microsoft YaHei" panose="020B0503020204020204" pitchFamily="34" charset="-122"/>
              </a:rPr>
              <a:t>常</a:t>
            </a:r>
            <a:r>
              <a:rPr lang="ja-JP" altLang="en-US" sz="3600" b="1" dirty="0">
                <a:solidFill>
                  <a:prstClr val="black"/>
                </a:solidFill>
                <a:latin typeface="Microsoft YaHei" panose="020B0503020204020204" pitchFamily="34" charset="-122"/>
                <a:ea typeface="Microsoft YaHei" panose="020B0503020204020204" pitchFamily="34" charset="-122"/>
              </a:rPr>
              <a:t>見需要安寧緩和療護的末期疾病</a:t>
            </a:r>
            <a:endParaRPr lang="en-US" sz="3600" b="1" dirty="0">
              <a:solidFill>
                <a:prstClr val="black"/>
              </a:solidFill>
              <a:latin typeface="Microsoft YaHei" panose="020B0503020204020204" pitchFamily="34" charset="-122"/>
              <a:ea typeface="Microsoft YaHei" panose="020B0503020204020204" pitchFamily="34" charset="-122"/>
            </a:endParaRPr>
          </a:p>
        </p:txBody>
      </p:sp>
      <p:sp>
        <p:nvSpPr>
          <p:cNvPr id="2" name="Rectangle 1"/>
          <p:cNvSpPr/>
          <p:nvPr/>
        </p:nvSpPr>
        <p:spPr>
          <a:xfrm>
            <a:off x="3505200" y="2209800"/>
            <a:ext cx="5334000" cy="4191000"/>
          </a:xfrm>
          <a:prstGeom prst="rect">
            <a:avLst/>
          </a:prstGeom>
          <a:solidFill>
            <a:srgbClr val="FFFFFF">
              <a:alpha val="69804"/>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ja-JP" altLang="en-US" sz="3200" b="1" dirty="0">
                <a:solidFill>
                  <a:schemeClr val="tx1"/>
                </a:solidFill>
                <a:latin typeface="Microsoft JhengHei" panose="020B0604030504040204" pitchFamily="34" charset="-120"/>
                <a:ea typeface="Microsoft JhengHei" panose="020B0604030504040204" pitchFamily="34" charset="-120"/>
              </a:rPr>
              <a:t>癌</a:t>
            </a:r>
            <a:r>
              <a:rPr lang="ja-JP" altLang="en-US" sz="3200" b="1" dirty="0" smtClean="0">
                <a:solidFill>
                  <a:schemeClr val="tx1"/>
                </a:solidFill>
                <a:latin typeface="Microsoft JhengHei" panose="020B0604030504040204" pitchFamily="34" charset="-120"/>
                <a:ea typeface="Microsoft JhengHei" panose="020B0604030504040204" pitchFamily="34" charset="-120"/>
              </a:rPr>
              <a:t>症 </a:t>
            </a:r>
            <a:r>
              <a:rPr lang="en-US" altLang="ja-JP" dirty="0" smtClean="0">
                <a:solidFill>
                  <a:schemeClr val="tx1"/>
                </a:solidFill>
                <a:latin typeface="Microsoft JhengHei" panose="020B0604030504040204" pitchFamily="34" charset="-120"/>
                <a:ea typeface="Microsoft JhengHei" panose="020B0604030504040204" pitchFamily="34" charset="-120"/>
              </a:rPr>
              <a:t>(Cancer)</a:t>
            </a:r>
          </a:p>
          <a:p>
            <a:pPr marL="285750" indent="-285750">
              <a:buFont typeface="Wingdings" panose="05000000000000000000" pitchFamily="2" charset="2"/>
              <a:buChar char="v"/>
            </a:pPr>
            <a:r>
              <a:rPr lang="ja-JP" altLang="en-US" sz="3200" b="1" dirty="0">
                <a:solidFill>
                  <a:schemeClr val="tx1"/>
                </a:solidFill>
                <a:latin typeface="Microsoft JhengHei" panose="020B0604030504040204" pitchFamily="34" charset="-120"/>
                <a:ea typeface="Microsoft JhengHei" panose="020B0604030504040204" pitchFamily="34" charset="-120"/>
              </a:rPr>
              <a:t>失智</a:t>
            </a:r>
            <a:r>
              <a:rPr lang="ja-JP" altLang="en-US" sz="3200" b="1" dirty="0" smtClean="0">
                <a:solidFill>
                  <a:schemeClr val="tx1"/>
                </a:solidFill>
                <a:latin typeface="Microsoft JhengHei" panose="020B0604030504040204" pitchFamily="34" charset="-120"/>
                <a:ea typeface="Microsoft JhengHei" panose="020B0604030504040204" pitchFamily="34" charset="-120"/>
              </a:rPr>
              <a:t>症 </a:t>
            </a:r>
            <a:r>
              <a:rPr lang="en-US" altLang="ja-JP" dirty="0" smtClean="0">
                <a:solidFill>
                  <a:schemeClr val="tx1"/>
                </a:solidFill>
                <a:latin typeface="Microsoft JhengHei" panose="020B0604030504040204" pitchFamily="34" charset="-120"/>
                <a:ea typeface="Microsoft JhengHei" panose="020B0604030504040204" pitchFamily="34" charset="-120"/>
              </a:rPr>
              <a:t>(Dementia)</a:t>
            </a:r>
          </a:p>
          <a:p>
            <a:pPr marL="285750" indent="-285750">
              <a:buFont typeface="Wingdings" panose="05000000000000000000" pitchFamily="2" charset="2"/>
              <a:buChar char="v"/>
            </a:pPr>
            <a:r>
              <a:rPr lang="ja-JP" altLang="en-US" sz="3200" b="1" dirty="0">
                <a:solidFill>
                  <a:schemeClr val="tx1"/>
                </a:solidFill>
                <a:latin typeface="Microsoft JhengHei" panose="020B0604030504040204" pitchFamily="34" charset="-120"/>
                <a:ea typeface="Microsoft JhengHei" panose="020B0604030504040204" pitchFamily="34" charset="-120"/>
              </a:rPr>
              <a:t>心臟衰</a:t>
            </a:r>
            <a:r>
              <a:rPr lang="ja-JP" altLang="en-US" sz="3200" b="1" dirty="0" smtClean="0">
                <a:solidFill>
                  <a:schemeClr val="tx1"/>
                </a:solidFill>
                <a:latin typeface="Microsoft JhengHei" panose="020B0604030504040204" pitchFamily="34" charset="-120"/>
                <a:ea typeface="Microsoft JhengHei" panose="020B0604030504040204" pitchFamily="34" charset="-120"/>
              </a:rPr>
              <a:t>竭 </a:t>
            </a:r>
            <a:r>
              <a:rPr lang="en-US" altLang="ja-JP" dirty="0" smtClean="0">
                <a:solidFill>
                  <a:schemeClr val="tx1"/>
                </a:solidFill>
                <a:latin typeface="Microsoft JhengHei" panose="020B0604030504040204" pitchFamily="34" charset="-120"/>
                <a:ea typeface="Microsoft JhengHei" panose="020B0604030504040204" pitchFamily="34" charset="-120"/>
              </a:rPr>
              <a:t>(Congestive </a:t>
            </a:r>
            <a:r>
              <a:rPr lang="en-US" altLang="ja-JP" dirty="0">
                <a:solidFill>
                  <a:schemeClr val="tx1"/>
                </a:solidFill>
                <a:latin typeface="Microsoft JhengHei" panose="020B0604030504040204" pitchFamily="34" charset="-120"/>
                <a:ea typeface="Microsoft JhengHei" panose="020B0604030504040204" pitchFamily="34" charset="-120"/>
              </a:rPr>
              <a:t>H</a:t>
            </a:r>
            <a:r>
              <a:rPr lang="en-US" altLang="ja-JP" dirty="0" smtClean="0">
                <a:solidFill>
                  <a:schemeClr val="tx1"/>
                </a:solidFill>
                <a:latin typeface="Microsoft JhengHei" panose="020B0604030504040204" pitchFamily="34" charset="-120"/>
                <a:ea typeface="Microsoft JhengHei" panose="020B0604030504040204" pitchFamily="34" charset="-120"/>
              </a:rPr>
              <a:t>eart </a:t>
            </a:r>
            <a:r>
              <a:rPr lang="en-US" altLang="ja-JP" dirty="0">
                <a:solidFill>
                  <a:schemeClr val="tx1"/>
                </a:solidFill>
                <a:latin typeface="Microsoft JhengHei" panose="020B0604030504040204" pitchFamily="34" charset="-120"/>
                <a:ea typeface="Microsoft JhengHei" panose="020B0604030504040204" pitchFamily="34" charset="-120"/>
              </a:rPr>
              <a:t>F</a:t>
            </a:r>
            <a:r>
              <a:rPr lang="en-US" altLang="ja-JP" dirty="0" smtClean="0">
                <a:solidFill>
                  <a:schemeClr val="tx1"/>
                </a:solidFill>
                <a:latin typeface="Microsoft JhengHei" panose="020B0604030504040204" pitchFamily="34" charset="-120"/>
                <a:ea typeface="Microsoft JhengHei" panose="020B0604030504040204" pitchFamily="34" charset="-120"/>
              </a:rPr>
              <a:t>ailure)</a:t>
            </a:r>
          </a:p>
          <a:p>
            <a:pPr marL="285750" indent="-285750">
              <a:buFont typeface="Wingdings" panose="05000000000000000000" pitchFamily="2" charset="2"/>
              <a:buChar char="v"/>
            </a:pPr>
            <a:r>
              <a:rPr lang="ja-JP" altLang="en-US" sz="3200" b="1" dirty="0">
                <a:solidFill>
                  <a:schemeClr val="tx1"/>
                </a:solidFill>
                <a:latin typeface="Microsoft JhengHei" panose="020B0604030504040204" pitchFamily="34" charset="-120"/>
                <a:ea typeface="Microsoft JhengHei" panose="020B0604030504040204" pitchFamily="34" charset="-120"/>
              </a:rPr>
              <a:t>慢性氣道阻塞疾</a:t>
            </a:r>
            <a:r>
              <a:rPr lang="ja-JP" altLang="en-US" sz="3200" b="1" dirty="0" smtClean="0">
                <a:solidFill>
                  <a:schemeClr val="tx1"/>
                </a:solidFill>
                <a:latin typeface="Microsoft JhengHei" panose="020B0604030504040204" pitchFamily="34" charset="-120"/>
                <a:ea typeface="Microsoft JhengHei" panose="020B0604030504040204" pitchFamily="34" charset="-120"/>
              </a:rPr>
              <a:t>病  </a:t>
            </a:r>
            <a:r>
              <a:rPr lang="en-US" altLang="ja-JP" dirty="0" smtClean="0">
                <a:solidFill>
                  <a:schemeClr val="tx1"/>
                </a:solidFill>
                <a:latin typeface="Microsoft JhengHei" panose="020B0604030504040204" pitchFamily="34" charset="-120"/>
                <a:ea typeface="Microsoft JhengHei" panose="020B0604030504040204" pitchFamily="34" charset="-120"/>
              </a:rPr>
              <a:t>(COPD)</a:t>
            </a:r>
          </a:p>
          <a:p>
            <a:pPr marL="285750" indent="-285750">
              <a:buFont typeface="Wingdings" panose="05000000000000000000" pitchFamily="2" charset="2"/>
              <a:buChar char="v"/>
            </a:pPr>
            <a:r>
              <a:rPr lang="ja-JP" altLang="en-US" sz="3200" b="1" dirty="0">
                <a:solidFill>
                  <a:schemeClr val="tx1"/>
                </a:solidFill>
                <a:latin typeface="Microsoft JhengHei" panose="020B0604030504040204" pitchFamily="34" charset="-120"/>
                <a:ea typeface="Microsoft JhengHei" panose="020B0604030504040204" pitchFamily="34" charset="-120"/>
              </a:rPr>
              <a:t>運動神經元萎縮</a:t>
            </a:r>
            <a:r>
              <a:rPr lang="ja-JP" altLang="en-US" sz="3200" b="1" dirty="0" smtClean="0">
                <a:solidFill>
                  <a:schemeClr val="tx1"/>
                </a:solidFill>
                <a:latin typeface="Microsoft JhengHei" panose="020B0604030504040204" pitchFamily="34" charset="-120"/>
                <a:ea typeface="Microsoft JhengHei" panose="020B0604030504040204" pitchFamily="34" charset="-120"/>
              </a:rPr>
              <a:t>症 </a:t>
            </a:r>
            <a:r>
              <a:rPr lang="en-US" altLang="ja-JP" sz="3200" b="1" dirty="0" smtClean="0">
                <a:solidFill>
                  <a:schemeClr val="tx1"/>
                </a:solidFill>
                <a:latin typeface="Microsoft JhengHei" panose="020B0604030504040204" pitchFamily="34" charset="-120"/>
                <a:ea typeface="Microsoft JhengHei" panose="020B0604030504040204" pitchFamily="34" charset="-120"/>
              </a:rPr>
              <a:t>(</a:t>
            </a:r>
            <a:r>
              <a:rPr lang="ja-JP" altLang="en-US" sz="3200" b="1" dirty="0">
                <a:solidFill>
                  <a:schemeClr val="tx1"/>
                </a:solidFill>
                <a:latin typeface="Microsoft JhengHei" panose="020B0604030504040204" pitchFamily="34" charset="-120"/>
                <a:ea typeface="Microsoft JhengHei" panose="020B0604030504040204" pitchFamily="34" charset="-120"/>
              </a:rPr>
              <a:t>漸凍</a:t>
            </a:r>
            <a:r>
              <a:rPr lang="ja-JP" altLang="en-US" sz="3200" b="1" dirty="0" smtClean="0">
                <a:solidFill>
                  <a:schemeClr val="tx1"/>
                </a:solidFill>
                <a:latin typeface="Microsoft JhengHei" panose="020B0604030504040204" pitchFamily="34" charset="-120"/>
                <a:ea typeface="Microsoft JhengHei" panose="020B0604030504040204" pitchFamily="34" charset="-120"/>
              </a:rPr>
              <a:t>人</a:t>
            </a:r>
            <a:r>
              <a:rPr lang="en-US" altLang="ja-JP" sz="3200" b="1" dirty="0" smtClean="0">
                <a:solidFill>
                  <a:schemeClr val="tx1"/>
                </a:solidFill>
                <a:latin typeface="Microsoft JhengHei" panose="020B0604030504040204" pitchFamily="34" charset="-120"/>
                <a:ea typeface="Microsoft JhengHei" panose="020B0604030504040204" pitchFamily="34" charset="-120"/>
              </a:rPr>
              <a:t>) </a:t>
            </a:r>
            <a:r>
              <a:rPr lang="en-US" altLang="ja-JP" dirty="0" smtClean="0">
                <a:solidFill>
                  <a:schemeClr val="tx1"/>
                </a:solidFill>
                <a:latin typeface="Microsoft JhengHei" panose="020B0604030504040204" pitchFamily="34" charset="-120"/>
                <a:ea typeface="Microsoft JhengHei" panose="020B0604030504040204" pitchFamily="34" charset="-120"/>
              </a:rPr>
              <a:t>(Lou Gehrig’s disease)</a:t>
            </a:r>
          </a:p>
          <a:p>
            <a:pPr marL="285750" indent="-285750">
              <a:buFont typeface="Wingdings" panose="05000000000000000000" pitchFamily="2" charset="2"/>
              <a:buChar char="v"/>
            </a:pPr>
            <a:r>
              <a:rPr lang="ja-JP" altLang="en-US" sz="3200" b="1" dirty="0">
                <a:solidFill>
                  <a:schemeClr val="tx1"/>
                </a:solidFill>
                <a:latin typeface="Microsoft JhengHei" panose="020B0604030504040204" pitchFamily="34" charset="-120"/>
                <a:ea typeface="Microsoft JhengHei" panose="020B0604030504040204" pitchFamily="34" charset="-120"/>
              </a:rPr>
              <a:t>慢性肝病及肝硬</a:t>
            </a:r>
            <a:r>
              <a:rPr lang="ja-JP" altLang="en-US" sz="3200" b="1" dirty="0" smtClean="0">
                <a:solidFill>
                  <a:schemeClr val="tx1"/>
                </a:solidFill>
                <a:latin typeface="Microsoft JhengHei" panose="020B0604030504040204" pitchFamily="34" charset="-120"/>
                <a:ea typeface="Microsoft JhengHei" panose="020B0604030504040204" pitchFamily="34" charset="-120"/>
              </a:rPr>
              <a:t>化 </a:t>
            </a:r>
            <a:r>
              <a:rPr lang="en-US" altLang="ja-JP" dirty="0" smtClean="0">
                <a:solidFill>
                  <a:schemeClr val="tx1"/>
                </a:solidFill>
                <a:latin typeface="Microsoft JhengHei" panose="020B0604030504040204" pitchFamily="34" charset="-120"/>
                <a:ea typeface="Microsoft JhengHei" panose="020B0604030504040204" pitchFamily="34" charset="-120"/>
              </a:rPr>
              <a:t>Chronic liver disease)</a:t>
            </a:r>
          </a:p>
          <a:p>
            <a:endParaRPr lang="en-US" dirty="0">
              <a:solidFill>
                <a:schemeClr val="bg1"/>
              </a:solidFill>
            </a:endParaRPr>
          </a:p>
        </p:txBody>
      </p:sp>
    </p:spTree>
    <p:extLst>
      <p:ext uri="{BB962C8B-B14F-4D97-AF65-F5344CB8AC3E}">
        <p14:creationId xmlns:p14="http://schemas.microsoft.com/office/powerpoint/2010/main" val="422259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dirty="0">
                <a:solidFill>
                  <a:prstClr val="black"/>
                </a:solidFill>
              </a:rPr>
              <a:t>最常見未期心臟病是心衰</a:t>
            </a:r>
            <a:r>
              <a:rPr lang="ja-JP" altLang="en-US" sz="3200" b="1" dirty="0" smtClean="0">
                <a:solidFill>
                  <a:prstClr val="black"/>
                </a:solidFill>
              </a:rPr>
              <a:t>竭</a:t>
            </a:r>
            <a:r>
              <a:rPr lang="en-US" altLang="ja-JP" sz="2800" b="1" dirty="0" smtClean="0">
                <a:solidFill>
                  <a:prstClr val="black"/>
                </a:solidFill>
              </a:rPr>
              <a:t>(Congestive Heart Failure)</a:t>
            </a:r>
            <a:endParaRPr lang="en-US" sz="2800" b="1" dirty="0">
              <a:solidFill>
                <a:prstClr val="black"/>
              </a:solidFill>
            </a:endParaRPr>
          </a:p>
        </p:txBody>
      </p:sp>
      <p:pic>
        <p:nvPicPr>
          <p:cNvPr id="6" name="Picture 5"/>
          <p:cNvPicPr>
            <a:picLocks noChangeAspect="1"/>
          </p:cNvPicPr>
          <p:nvPr/>
        </p:nvPicPr>
        <p:blipFill>
          <a:blip r:embed="rId5">
            <a:clrChange>
              <a:clrFrom>
                <a:srgbClr val="FEF8F8"/>
              </a:clrFrom>
              <a:clrTo>
                <a:srgbClr val="FEF8F8">
                  <a:alpha val="0"/>
                </a:srgbClr>
              </a:clrTo>
            </a:clrChange>
            <a:extLst>
              <a:ext uri="{28A0092B-C50C-407E-A947-70E740481C1C}">
                <a14:useLocalDpi xmlns:a14="http://schemas.microsoft.com/office/drawing/2010/main" val="0"/>
              </a:ext>
            </a:extLst>
          </a:blip>
          <a:stretch>
            <a:fillRect/>
          </a:stretch>
        </p:blipFill>
        <p:spPr>
          <a:xfrm>
            <a:off x="4170624" y="2727960"/>
            <a:ext cx="4231751" cy="36728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0" y="1676400"/>
            <a:ext cx="5257800" cy="5029199"/>
          </a:xfrm>
          <a:prstGeom prst="rect">
            <a:avLst/>
          </a:prstGeom>
          <a:ln>
            <a:noFill/>
          </a:ln>
          <a:effectLst>
            <a:outerShdw blurRad="190500" dist="228600" dir="2700000" algn="ctr">
              <a:srgbClr val="000000">
                <a:alpha val="30000"/>
              </a:srgbClr>
            </a:outerShdw>
          </a:effectLst>
        </p:spPr>
      </p:pic>
    </p:spTree>
    <p:extLst>
      <p:ext uri="{BB962C8B-B14F-4D97-AF65-F5344CB8AC3E}">
        <p14:creationId xmlns:p14="http://schemas.microsoft.com/office/powerpoint/2010/main" val="34699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25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smtClean="0">
                <a:solidFill>
                  <a:prstClr val="black"/>
                </a:solidFill>
              </a:rPr>
              <a:t>為</a:t>
            </a:r>
            <a:r>
              <a:rPr lang="ja-JP" altLang="en-US" sz="3600" b="1" dirty="0">
                <a:solidFill>
                  <a:prstClr val="black"/>
                </a:solidFill>
              </a:rPr>
              <a:t>什麼會心臟衰竭</a:t>
            </a:r>
            <a:r>
              <a:rPr lang="ja-JP" altLang="en-US" sz="3600" b="1" dirty="0" smtClean="0">
                <a:solidFill>
                  <a:prstClr val="black"/>
                </a:solidFill>
              </a:rPr>
              <a:t>呢</a:t>
            </a:r>
            <a:r>
              <a:rPr lang="en-US" altLang="ja-JP" sz="3600" b="1" dirty="0" smtClean="0">
                <a:solidFill>
                  <a:prstClr val="black"/>
                </a:solidFill>
              </a:rPr>
              <a:t>?</a:t>
            </a:r>
            <a:endParaRPr lang="en-US" sz="3600" b="1" dirty="0">
              <a:solidFill>
                <a:prstClr val="black"/>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8124" b="6302"/>
          <a:stretch/>
        </p:blipFill>
        <p:spPr>
          <a:xfrm>
            <a:off x="2895600" y="2971800"/>
            <a:ext cx="5935980" cy="33680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958027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09600"/>
            <a:ext cx="9144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dirty="0">
                <a:solidFill>
                  <a:prstClr val="black"/>
                </a:solidFill>
              </a:rPr>
              <a:t>心</a:t>
            </a:r>
            <a:r>
              <a:rPr lang="ja-JP" altLang="en-US" sz="3600" b="1" dirty="0" smtClean="0">
                <a:solidFill>
                  <a:prstClr val="black"/>
                </a:solidFill>
              </a:rPr>
              <a:t>臟衰竭</a:t>
            </a:r>
            <a:r>
              <a:rPr lang="en-US" altLang="ja-JP" sz="3600" b="1" dirty="0" smtClean="0">
                <a:solidFill>
                  <a:prstClr val="black"/>
                </a:solidFill>
              </a:rPr>
              <a:t>(CHF)</a:t>
            </a:r>
            <a:r>
              <a:rPr lang="ja-JP" altLang="en-US" sz="3600" b="1" dirty="0" smtClean="0">
                <a:solidFill>
                  <a:prstClr val="black"/>
                </a:solidFill>
              </a:rPr>
              <a:t>之徵 狀</a:t>
            </a:r>
            <a:endParaRPr lang="en-US" sz="3600" b="1" dirty="0">
              <a:solidFill>
                <a:prstClr val="black"/>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763" t="8000" r="14160" b="10333"/>
          <a:stretch/>
        </p:blipFill>
        <p:spPr>
          <a:xfrm>
            <a:off x="3124200" y="1828800"/>
            <a:ext cx="5449078" cy="4572000"/>
          </a:xfrm>
          <a:prstGeom prst="rect">
            <a:avLst/>
          </a:prstGeom>
          <a:solidFill>
            <a:srgbClr val="0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4"/>
          <p:cNvSpPr/>
          <p:nvPr/>
        </p:nvSpPr>
        <p:spPr>
          <a:xfrm>
            <a:off x="4364251" y="3244334"/>
            <a:ext cx="184731" cy="369332"/>
          </a:xfrm>
          <a:prstGeom prst="rect">
            <a:avLst/>
          </a:prstGeom>
        </p:spPr>
        <p:txBody>
          <a:bodyPr wrap="none">
            <a:spAutoFit/>
          </a:bodyPr>
          <a:lstStyle/>
          <a:p>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400800"/>
            <a:ext cx="16700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19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292" t="21294" r="2665" b="10230"/>
          <a:stretch/>
        </p:blipFill>
        <p:spPr>
          <a:xfrm>
            <a:off x="935182" y="1690255"/>
            <a:ext cx="7848600" cy="4648200"/>
          </a:xfrm>
          <a:prstGeom prst="rect">
            <a:avLst/>
          </a:prstGeom>
          <a:solidFill>
            <a:srgbClr val="FFFFFF">
              <a:alpha val="83922"/>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angle 5"/>
          <p:cNvSpPr/>
          <p:nvPr/>
        </p:nvSpPr>
        <p:spPr>
          <a:xfrm>
            <a:off x="0" y="762000"/>
            <a:ext cx="9144000" cy="685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762000"/>
            <a:ext cx="6094554" cy="584775"/>
          </a:xfrm>
          <a:prstGeom prst="rect">
            <a:avLst/>
          </a:prstGeom>
          <a:noFill/>
        </p:spPr>
        <p:txBody>
          <a:bodyPr wrap="none" rtlCol="0">
            <a:spAutoFit/>
          </a:bodyPr>
          <a:lstStyle/>
          <a:p>
            <a:r>
              <a:rPr lang="ja-JP" altLang="en-US" sz="3200" dirty="0">
                <a:effectLst>
                  <a:outerShdw blurRad="38100" dist="38100" dir="2700000" algn="tl">
                    <a:srgbClr val="000000">
                      <a:alpha val="43137"/>
                    </a:srgbClr>
                  </a:outerShdw>
                </a:effectLst>
              </a:rPr>
              <a:t>最理想的</a:t>
            </a:r>
            <a:r>
              <a:rPr lang="ja-JP" altLang="en-US" sz="3200" dirty="0" smtClean="0">
                <a:effectLst>
                  <a:outerShdw blurRad="38100" dist="38100" dir="2700000" algn="tl">
                    <a:srgbClr val="000000">
                      <a:alpha val="43137"/>
                    </a:srgbClr>
                  </a:outerShdw>
                </a:effectLst>
              </a:rPr>
              <a:t>治病過程 </a:t>
            </a:r>
            <a:r>
              <a:rPr lang="en-US" altLang="ja-JP" sz="3200" dirty="0" smtClean="0">
                <a:effectLst>
                  <a:outerShdw blurRad="38100" dist="38100" dir="2700000" algn="tl">
                    <a:srgbClr val="000000">
                      <a:alpha val="43137"/>
                    </a:srgbClr>
                  </a:outerShdw>
                </a:effectLst>
              </a:rPr>
              <a:t>(The Best Care)</a:t>
            </a:r>
            <a:endParaRPr lang="en-US" sz="3200" dirty="0">
              <a:effectLst>
                <a:outerShdw blurRad="38100" dist="38100" dir="2700000" algn="tl">
                  <a:srgbClr val="000000">
                    <a:alpha val="43137"/>
                  </a:srgbClr>
                </a:outerShdw>
              </a:effectLst>
            </a:endParaRPr>
          </a:p>
        </p:txBody>
      </p:sp>
      <p:sp>
        <p:nvSpPr>
          <p:cNvPr id="2" name="Oval 1"/>
          <p:cNvSpPr/>
          <p:nvPr/>
        </p:nvSpPr>
        <p:spPr>
          <a:xfrm>
            <a:off x="1371600" y="1842655"/>
            <a:ext cx="4876800" cy="434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0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TotalTime>
  <Words>1357</Words>
  <Application>Microsoft Office PowerPoint</Application>
  <PresentationFormat>On-screen Show (4:3)</PresentationFormat>
  <Paragraphs>110</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Ma</dc:creator>
  <cp:lastModifiedBy>Emery</cp:lastModifiedBy>
  <cp:revision>172</cp:revision>
  <dcterms:created xsi:type="dcterms:W3CDTF">2014-09-21T01:11:18Z</dcterms:created>
  <dcterms:modified xsi:type="dcterms:W3CDTF">2014-09-28T03:52:41Z</dcterms:modified>
</cp:coreProperties>
</file>