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handoutMasterIdLst>
    <p:handoutMasterId r:id="rId12"/>
  </p:handoutMasterIdLst>
  <p:sldIdLst>
    <p:sldId id="256" r:id="rId2"/>
    <p:sldId id="266" r:id="rId3"/>
    <p:sldId id="259" r:id="rId4"/>
    <p:sldId id="264" r:id="rId5"/>
    <p:sldId id="257" r:id="rId6"/>
    <p:sldId id="265" r:id="rId7"/>
    <p:sldId id="262" r:id="rId8"/>
    <p:sldId id="263" r:id="rId9"/>
    <p:sldId id="267" r:id="rId10"/>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255BD5"/>
    <a:srgbClr val="0099CC"/>
    <a:srgbClr val="0066CC"/>
    <a:srgbClr val="3366FF"/>
    <a:srgbClr val="00164D"/>
    <a:srgbClr val="3399FF"/>
    <a:srgbClr val="1178E9"/>
    <a:srgbClr val="2479D6"/>
    <a:srgbClr val="2F6E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r>
              <a:rPr lang="en-US" smtClean="0"/>
              <a:t>9/27/2014</a:t>
            </a:r>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4F2FDFE1-3C10-48EB-BBAC-4BD0C7F9CA8E}" type="slidenum">
              <a:rPr lang="en-US" smtClean="0"/>
              <a:t>‹#›</a:t>
            </a:fld>
            <a:endParaRPr lang="en-US"/>
          </a:p>
        </p:txBody>
      </p:sp>
    </p:spTree>
    <p:extLst>
      <p:ext uri="{BB962C8B-B14F-4D97-AF65-F5344CB8AC3E}">
        <p14:creationId xmlns:p14="http://schemas.microsoft.com/office/powerpoint/2010/main" val="206442410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r>
              <a:rPr lang="en-US" smtClean="0"/>
              <a:t>9/27/2014</a:t>
            </a:r>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40B7D413-4358-4D54-8D19-9ACE2351F3F0}" type="slidenum">
              <a:rPr lang="en-US" smtClean="0"/>
              <a:t>‹#›</a:t>
            </a:fld>
            <a:endParaRPr lang="en-US"/>
          </a:p>
        </p:txBody>
      </p:sp>
    </p:spTree>
    <p:extLst>
      <p:ext uri="{BB962C8B-B14F-4D97-AF65-F5344CB8AC3E}">
        <p14:creationId xmlns:p14="http://schemas.microsoft.com/office/powerpoint/2010/main" val="154114848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B7D413-4358-4D54-8D19-9ACE2351F3F0}" type="slidenum">
              <a:rPr lang="en-US" smtClean="0"/>
              <a:t>1</a:t>
            </a:fld>
            <a:endParaRPr lang="en-US"/>
          </a:p>
        </p:txBody>
      </p:sp>
      <p:sp>
        <p:nvSpPr>
          <p:cNvPr id="5" name="Date Placeholder 4"/>
          <p:cNvSpPr>
            <a:spLocks noGrp="1"/>
          </p:cNvSpPr>
          <p:nvPr>
            <p:ph type="dt" idx="11"/>
          </p:nvPr>
        </p:nvSpPr>
        <p:spPr/>
        <p:txBody>
          <a:bodyPr/>
          <a:lstStyle/>
          <a:p>
            <a:r>
              <a:rPr lang="en-US" smtClean="0"/>
              <a:t>9/27/2014</a:t>
            </a:r>
            <a:endParaRPr lang="en-US"/>
          </a:p>
        </p:txBody>
      </p:sp>
    </p:spTree>
    <p:extLst>
      <p:ext uri="{BB962C8B-B14F-4D97-AF65-F5344CB8AC3E}">
        <p14:creationId xmlns:p14="http://schemas.microsoft.com/office/powerpoint/2010/main" val="1710885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C9A9CC-82B7-4062-9FFA-77E5977BA334}" type="datetimeFigureOut">
              <a:rPr lang="en-US" smtClean="0"/>
              <a:t>9/27/2014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C9A9CC-82B7-4062-9FFA-77E5977BA334}" type="datetimeFigureOut">
              <a:rPr lang="en-US" smtClean="0"/>
              <a:t>9/27/2014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C9A9CC-82B7-4062-9FFA-77E5977BA334}" type="datetimeFigureOut">
              <a:rPr lang="en-US" smtClean="0"/>
              <a:t>9/27/2014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C9A9CC-82B7-4062-9FFA-77E5977BA334}" type="datetimeFigureOut">
              <a:rPr lang="en-US" smtClean="0"/>
              <a:t>9/27/2014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C9A9CC-82B7-4062-9FFA-77E5977BA334}" type="datetimeFigureOut">
              <a:rPr lang="en-US" smtClean="0"/>
              <a:t>9/27/2014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C9A9CC-82B7-4062-9FFA-77E5977BA334}" type="datetimeFigureOut">
              <a:rPr lang="en-US" smtClean="0"/>
              <a:t>9/27/2014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C9A9CC-82B7-4062-9FFA-77E5977BA334}" type="datetimeFigureOut">
              <a:rPr lang="en-US" smtClean="0"/>
              <a:t>9/27/2014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C9A9CC-82B7-4062-9FFA-77E5977BA334}" type="datetimeFigureOut">
              <a:rPr lang="en-US" smtClean="0"/>
              <a:t>9/27/2014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C9A9CC-82B7-4062-9FFA-77E5977BA334}" type="datetimeFigureOut">
              <a:rPr lang="en-US" smtClean="0"/>
              <a:t>9/27/2014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C9A9CC-82B7-4062-9FFA-77E5977BA334}" type="datetimeFigureOut">
              <a:rPr lang="en-US" smtClean="0"/>
              <a:t>9/27/2014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E638-4435-418B-9171-64824DEACB4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C9A9CC-82B7-4062-9FFA-77E5977BA334}" type="datetimeFigureOut">
              <a:rPr lang="en-US" smtClean="0"/>
              <a:t>9/27/2014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E638-4435-418B-9171-64824DEACB4F}" type="slidenum">
              <a:rPr lang="en-US" smtClean="0"/>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45C9A9CC-82B7-4062-9FFA-77E5977BA334}" type="datetimeFigureOut">
              <a:rPr lang="en-US" smtClean="0"/>
              <a:t>9/27/2014</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3823E638-4435-418B-9171-64824DEACB4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550" y="2084387"/>
            <a:ext cx="8077200" cy="1470025"/>
          </a:xfrm>
        </p:spPr>
        <p:txBody>
          <a:bodyPr/>
          <a:lstStyle/>
          <a:p>
            <a:pPr algn="ctr"/>
            <a:r>
              <a:rPr lang="zh-CN" altLang="en-US" b="1" dirty="0">
                <a:solidFill>
                  <a:srgbClr val="006699"/>
                </a:solidFill>
                <a:latin typeface="Microsoft YaHei" panose="020B0503020204020204" pitchFamily="34" charset="-122"/>
                <a:ea typeface="Microsoft YaHei" panose="020B0503020204020204" pitchFamily="34" charset="-122"/>
              </a:rPr>
              <a:t>希望之</a:t>
            </a:r>
            <a:r>
              <a:rPr lang="zh-CN" altLang="en-US" b="1" dirty="0" smtClean="0">
                <a:solidFill>
                  <a:srgbClr val="006699"/>
                </a:solidFill>
                <a:latin typeface="Microsoft YaHei" panose="020B0503020204020204" pitchFamily="34" charset="-122"/>
                <a:ea typeface="Microsoft YaHei" panose="020B0503020204020204" pitchFamily="34" charset="-122"/>
              </a:rPr>
              <a:t>心安寧醫護關懷中心</a:t>
            </a:r>
            <a:endParaRPr lang="en-US" b="1" dirty="0">
              <a:solidFill>
                <a:srgbClr val="006699"/>
              </a:solidFill>
              <a:latin typeface="Microsoft YaHei" panose="020B0503020204020204" pitchFamily="34" charset="-122"/>
              <a:ea typeface="Microsoft YaHei" panose="020B0503020204020204" pitchFamily="34" charset="-122"/>
            </a:endParaRPr>
          </a:p>
        </p:txBody>
      </p:sp>
      <p:sp>
        <p:nvSpPr>
          <p:cNvPr id="3" name="Subtitle 2"/>
          <p:cNvSpPr>
            <a:spLocks noGrp="1"/>
          </p:cNvSpPr>
          <p:nvPr>
            <p:ph type="subTitle" idx="1"/>
          </p:nvPr>
        </p:nvSpPr>
        <p:spPr>
          <a:xfrm>
            <a:off x="916006" y="4724400"/>
            <a:ext cx="7372558" cy="861420"/>
          </a:xfrm>
        </p:spPr>
        <p:txBody>
          <a:bodyPr>
            <a:normAutofit/>
          </a:bodyPr>
          <a:lstStyle/>
          <a:p>
            <a:pPr algn="ctr"/>
            <a:r>
              <a:rPr lang="zh-CN" altLang="en-US" sz="2600" b="1" dirty="0" smtClean="0">
                <a:solidFill>
                  <a:srgbClr val="006699"/>
                </a:solidFill>
              </a:rPr>
              <a:t>基督教角聲佈道團安寧療護關懷事工夥伴</a:t>
            </a:r>
            <a:endParaRPr lang="en-US" sz="2600" b="1" dirty="0">
              <a:solidFill>
                <a:srgbClr val="006699"/>
              </a:solidFill>
              <a:latin typeface="+mj-ea"/>
              <a:ea typeface="+mj-ea"/>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1828800"/>
            <a:ext cx="7480300" cy="990600"/>
          </a:xfrm>
          <a:prstGeom prst="rect">
            <a:avLst/>
          </a:prstGeom>
        </p:spPr>
      </p:pic>
    </p:spTree>
    <p:extLst>
      <p:ext uri="{BB962C8B-B14F-4D97-AF65-F5344CB8AC3E}">
        <p14:creationId xmlns:p14="http://schemas.microsoft.com/office/powerpoint/2010/main" val="3135728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467600" cy="924475"/>
          </a:xfrm>
        </p:spPr>
        <p:txBody>
          <a:bodyPr/>
          <a:lstStyle/>
          <a:p>
            <a:r>
              <a:rPr lang="zh-CN" altLang="en-US" sz="4000" b="1" dirty="0" smtClean="0">
                <a:solidFill>
                  <a:srgbClr val="006699"/>
                </a:solidFill>
                <a:latin typeface="Microsoft YaHei" panose="020B0503020204020204" pitchFamily="34" charset="-122"/>
                <a:ea typeface="Microsoft YaHei" panose="020B0503020204020204" pitchFamily="34" charset="-122"/>
              </a:rPr>
              <a:t>從癌症關懷擴展到生命末期關懷</a:t>
            </a:r>
            <a:endParaRPr lang="en-US" sz="4000" b="1" dirty="0">
              <a:solidFill>
                <a:srgbClr val="006699"/>
              </a:solidFill>
              <a:latin typeface="Microsoft YaHei" panose="020B0503020204020204" pitchFamily="34" charset="-122"/>
              <a:ea typeface="Microsoft YaHei" panose="020B0503020204020204" pitchFamily="34" charset="-122"/>
            </a:endParaRPr>
          </a:p>
        </p:txBody>
      </p:sp>
      <p:sp>
        <p:nvSpPr>
          <p:cNvPr id="3" name="Content Placeholder 2"/>
          <p:cNvSpPr>
            <a:spLocks noGrp="1"/>
          </p:cNvSpPr>
          <p:nvPr>
            <p:ph idx="1"/>
          </p:nvPr>
        </p:nvSpPr>
        <p:spPr>
          <a:xfrm>
            <a:off x="990600" y="1905000"/>
            <a:ext cx="7125112" cy="4051437"/>
          </a:xfrm>
        </p:spPr>
        <p:txBody>
          <a:bodyPr>
            <a:noAutofit/>
          </a:bodyPr>
          <a:lstStyle/>
          <a:p>
            <a:pPr>
              <a:buFont typeface="Wingdings" panose="05000000000000000000" pitchFamily="2" charset="2"/>
              <a:buChar char="§"/>
            </a:pPr>
            <a:r>
              <a:rPr lang="zh-CN" altLang="en-US" sz="3600" b="1" dirty="0">
                <a:solidFill>
                  <a:srgbClr val="006699"/>
                </a:solidFill>
              </a:rPr>
              <a:t>重症心靈關懷熱</a:t>
            </a:r>
            <a:r>
              <a:rPr lang="zh-CN" altLang="en-US" sz="3600" b="1" dirty="0" smtClean="0">
                <a:solidFill>
                  <a:srgbClr val="006699"/>
                </a:solidFill>
              </a:rPr>
              <a:t>線                </a:t>
            </a:r>
            <a:r>
              <a:rPr lang="en-US" altLang="zh-CN" sz="3600" b="1" dirty="0" smtClean="0">
                <a:solidFill>
                  <a:srgbClr val="006699"/>
                </a:solidFill>
              </a:rPr>
              <a:t>1-888-663-8585</a:t>
            </a:r>
            <a:endParaRPr lang="en-US" altLang="zh-CN" sz="3600" b="1" dirty="0">
              <a:solidFill>
                <a:srgbClr val="006699"/>
              </a:solidFill>
            </a:endParaRPr>
          </a:p>
          <a:p>
            <a:pPr>
              <a:buFont typeface="Wingdings" panose="05000000000000000000" pitchFamily="2" charset="2"/>
              <a:buChar char="§"/>
            </a:pPr>
            <a:r>
              <a:rPr lang="zh-CN" altLang="en-US" sz="3600" b="1" dirty="0">
                <a:solidFill>
                  <a:srgbClr val="006699"/>
                </a:solidFill>
              </a:rPr>
              <a:t>免</a:t>
            </a:r>
            <a:r>
              <a:rPr lang="zh-CN" altLang="en-US" sz="3600" b="1" dirty="0" smtClean="0">
                <a:solidFill>
                  <a:srgbClr val="006699"/>
                </a:solidFill>
              </a:rPr>
              <a:t>費癌症資</a:t>
            </a:r>
            <a:r>
              <a:rPr lang="zh-CN" altLang="en-US" sz="3600" b="1" dirty="0">
                <a:solidFill>
                  <a:srgbClr val="006699"/>
                </a:solidFill>
              </a:rPr>
              <a:t>訊和社區資源轉介</a:t>
            </a:r>
            <a:endParaRPr lang="en-US" altLang="zh-CN" sz="3600" b="1" dirty="0">
              <a:solidFill>
                <a:srgbClr val="006699"/>
              </a:solidFill>
            </a:endParaRPr>
          </a:p>
          <a:p>
            <a:pPr>
              <a:buFont typeface="Wingdings" panose="05000000000000000000" pitchFamily="2" charset="2"/>
              <a:buChar char="§"/>
            </a:pPr>
            <a:r>
              <a:rPr lang="zh-CN" altLang="en-US" sz="3600" b="1" dirty="0" smtClean="0">
                <a:solidFill>
                  <a:srgbClr val="006699"/>
                </a:solidFill>
              </a:rPr>
              <a:t>全美免費電話</a:t>
            </a:r>
            <a:r>
              <a:rPr lang="zh-CN" altLang="en-US" sz="3600" b="1" dirty="0">
                <a:solidFill>
                  <a:srgbClr val="006699"/>
                </a:solidFill>
              </a:rPr>
              <a:t>重症</a:t>
            </a:r>
            <a:r>
              <a:rPr lang="zh-CN" altLang="en-US" sz="3600" b="1" dirty="0" smtClean="0">
                <a:solidFill>
                  <a:srgbClr val="006699"/>
                </a:solidFill>
              </a:rPr>
              <a:t>教育講座</a:t>
            </a:r>
            <a:endParaRPr lang="en-US" altLang="zh-CN" sz="3600" b="1" dirty="0" smtClean="0">
              <a:solidFill>
                <a:srgbClr val="006699"/>
              </a:solidFill>
            </a:endParaRPr>
          </a:p>
          <a:p>
            <a:pPr>
              <a:buFont typeface="Wingdings" panose="05000000000000000000" pitchFamily="2" charset="2"/>
              <a:buChar char="§"/>
            </a:pPr>
            <a:r>
              <a:rPr lang="zh-CN" altLang="en-US" sz="3600" b="1" dirty="0">
                <a:solidFill>
                  <a:srgbClr val="006699"/>
                </a:solidFill>
              </a:rPr>
              <a:t>各</a:t>
            </a:r>
            <a:r>
              <a:rPr lang="zh-CN" altLang="en-US" sz="3600" b="1" dirty="0" smtClean="0">
                <a:solidFill>
                  <a:srgbClr val="006699"/>
                </a:solidFill>
              </a:rPr>
              <a:t>類重症專業醫護社區講座</a:t>
            </a:r>
            <a:endParaRPr lang="en-US" altLang="zh-CN" sz="3600" b="1" dirty="0" smtClean="0">
              <a:solidFill>
                <a:srgbClr val="006699"/>
              </a:solidFill>
            </a:endParaRPr>
          </a:p>
          <a:p>
            <a:pPr>
              <a:buFont typeface="Wingdings" panose="05000000000000000000" pitchFamily="2" charset="2"/>
              <a:buChar char="§"/>
            </a:pPr>
            <a:r>
              <a:rPr lang="zh-CN" altLang="en-US" sz="3600" b="1" dirty="0">
                <a:solidFill>
                  <a:srgbClr val="006699"/>
                </a:solidFill>
              </a:rPr>
              <a:t>癌</a:t>
            </a:r>
            <a:r>
              <a:rPr lang="zh-CN" altLang="en-US" sz="3600" b="1" dirty="0" smtClean="0">
                <a:solidFill>
                  <a:srgbClr val="006699"/>
                </a:solidFill>
              </a:rPr>
              <a:t>友互助會</a:t>
            </a:r>
            <a:endParaRPr lang="en-US" altLang="zh-CN" sz="3600" b="1" dirty="0" smtClean="0">
              <a:solidFill>
                <a:srgbClr val="006699"/>
              </a:solidFill>
            </a:endParaRPr>
          </a:p>
          <a:p>
            <a:pPr>
              <a:buFont typeface="Wingdings" panose="05000000000000000000" pitchFamily="2" charset="2"/>
              <a:buChar char="§"/>
            </a:pPr>
            <a:r>
              <a:rPr lang="zh-CN" altLang="en-US" sz="3600" b="1" dirty="0" smtClean="0">
                <a:solidFill>
                  <a:srgbClr val="006699"/>
                </a:solidFill>
              </a:rPr>
              <a:t>電話關懷和居家探訪義工培訓</a:t>
            </a:r>
            <a:endParaRPr lang="en-US" sz="3600" b="1" dirty="0">
              <a:solidFill>
                <a:srgbClr val="006699"/>
              </a:solidFill>
            </a:endParaRPr>
          </a:p>
        </p:txBody>
      </p:sp>
    </p:spTree>
    <p:extLst>
      <p:ext uri="{BB962C8B-B14F-4D97-AF65-F5344CB8AC3E}">
        <p14:creationId xmlns:p14="http://schemas.microsoft.com/office/powerpoint/2010/main" val="4054777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75724"/>
            <a:ext cx="7372555" cy="924475"/>
          </a:xfrm>
        </p:spPr>
        <p:txBody>
          <a:bodyPr/>
          <a:lstStyle/>
          <a:p>
            <a:r>
              <a:rPr lang="zh-TW" altLang="en-US" sz="4000" b="1" dirty="0">
                <a:solidFill>
                  <a:srgbClr val="006699"/>
                </a:solidFill>
                <a:latin typeface="Microsoft YaHei" panose="020B0503020204020204" pitchFamily="34" charset="-122"/>
                <a:ea typeface="Microsoft YaHei" panose="020B0503020204020204" pitchFamily="34" charset="-122"/>
              </a:rPr>
              <a:t>為什麼籌辦「希望之心安寧醫護關懷中心」？</a:t>
            </a:r>
            <a:endParaRPr lang="en-US" sz="4000" b="1" dirty="0">
              <a:solidFill>
                <a:srgbClr val="006699"/>
              </a:solidFill>
              <a:latin typeface="Microsoft YaHei" panose="020B0503020204020204" pitchFamily="34" charset="-122"/>
              <a:ea typeface="Microsoft YaHei" panose="020B0503020204020204" pitchFamily="34" charset="-122"/>
            </a:endParaRPr>
          </a:p>
        </p:txBody>
      </p:sp>
      <p:sp>
        <p:nvSpPr>
          <p:cNvPr id="3" name="Content Placeholder 2"/>
          <p:cNvSpPr>
            <a:spLocks noGrp="1"/>
          </p:cNvSpPr>
          <p:nvPr>
            <p:ph idx="1"/>
          </p:nvPr>
        </p:nvSpPr>
        <p:spPr>
          <a:xfrm>
            <a:off x="838200" y="2133600"/>
            <a:ext cx="7353712" cy="4267200"/>
          </a:xfrm>
        </p:spPr>
        <p:txBody>
          <a:bodyPr>
            <a:normAutofit lnSpcReduction="10000"/>
          </a:bodyPr>
          <a:lstStyle/>
          <a:p>
            <a:pPr marL="0" indent="0">
              <a:buNone/>
            </a:pPr>
            <a:r>
              <a:rPr lang="zh-TW" altLang="en-US" sz="3600" b="1" dirty="0">
                <a:solidFill>
                  <a:srgbClr val="006699"/>
                </a:solidFill>
                <a:latin typeface="Microsoft YaHei" panose="020B0503020204020204" pitchFamily="34" charset="-122"/>
                <a:ea typeface="Microsoft YaHei" panose="020B0503020204020204" pitchFamily="34" charset="-122"/>
              </a:rPr>
              <a:t>由於語言、文化的障礙和觀念的差異，使得華</a:t>
            </a:r>
            <a:r>
              <a:rPr lang="en-US" altLang="zh-TW" sz="3600" b="1" dirty="0">
                <a:solidFill>
                  <a:srgbClr val="006699"/>
                </a:solidFill>
                <a:latin typeface="Microsoft YaHei" panose="020B0503020204020204" pitchFamily="34" charset="-122"/>
                <a:ea typeface="Microsoft YaHei" panose="020B0503020204020204" pitchFamily="34" charset="-122"/>
              </a:rPr>
              <a:t>/</a:t>
            </a:r>
            <a:r>
              <a:rPr lang="zh-TW" altLang="en-US" sz="3600" b="1" dirty="0">
                <a:solidFill>
                  <a:srgbClr val="006699"/>
                </a:solidFill>
                <a:latin typeface="Microsoft YaHei" panose="020B0503020204020204" pitchFamily="34" charset="-122"/>
                <a:ea typeface="Microsoft YaHei" panose="020B0503020204020204" pitchFamily="34" charset="-122"/>
              </a:rPr>
              <a:t>亞裔生命末期的病人未能充分使用安寧療</a:t>
            </a:r>
            <a:r>
              <a:rPr lang="zh-TW" altLang="en-US" sz="3600" b="1" dirty="0" smtClean="0">
                <a:solidFill>
                  <a:srgbClr val="006699"/>
                </a:solidFill>
                <a:latin typeface="Microsoft YaHei" panose="020B0503020204020204" pitchFamily="34" charset="-122"/>
                <a:ea typeface="Microsoft YaHei" panose="020B0503020204020204" pitchFamily="34" charset="-122"/>
              </a:rPr>
              <a:t>護所</a:t>
            </a:r>
            <a:r>
              <a:rPr lang="zh-TW" altLang="en-US" sz="3600" b="1" dirty="0">
                <a:solidFill>
                  <a:srgbClr val="006699"/>
                </a:solidFill>
                <a:latin typeface="Microsoft YaHei" panose="020B0503020204020204" pitchFamily="34" charset="-122"/>
                <a:ea typeface="Microsoft YaHei" panose="020B0503020204020204" pitchFamily="34" charset="-122"/>
              </a:rPr>
              <a:t>提供的服</a:t>
            </a:r>
            <a:r>
              <a:rPr lang="zh-TW" altLang="en-US" sz="3600" b="1" dirty="0" smtClean="0">
                <a:solidFill>
                  <a:srgbClr val="006699"/>
                </a:solidFill>
                <a:latin typeface="Microsoft YaHei" panose="020B0503020204020204" pitchFamily="34" charset="-122"/>
                <a:ea typeface="Microsoft YaHei" panose="020B0503020204020204" pitchFamily="34" charset="-122"/>
              </a:rPr>
              <a:t>務</a:t>
            </a:r>
            <a:endParaRPr lang="en-US" altLang="zh-TW" sz="3600" b="1" dirty="0" smtClean="0">
              <a:solidFill>
                <a:srgbClr val="006699"/>
              </a:solidFill>
              <a:latin typeface="Microsoft YaHei" panose="020B0503020204020204" pitchFamily="34" charset="-122"/>
              <a:ea typeface="Microsoft YaHei" panose="020B0503020204020204" pitchFamily="34" charset="-122"/>
            </a:endParaRPr>
          </a:p>
          <a:p>
            <a:pPr marL="0" indent="0">
              <a:buNone/>
            </a:pPr>
            <a:r>
              <a:rPr lang="zh-CN" altLang="en-US" sz="3600" b="1" dirty="0" smtClean="0">
                <a:solidFill>
                  <a:srgbClr val="006699"/>
                </a:solidFill>
                <a:latin typeface="Microsoft YaHei" panose="020B0503020204020204" pitchFamily="34" charset="-122"/>
                <a:ea typeface="Microsoft YaHei" panose="020B0503020204020204" pitchFamily="34" charset="-122"/>
              </a:rPr>
              <a:t>舊金山灣南部地區有</a:t>
            </a:r>
            <a:r>
              <a:rPr lang="en-US" altLang="zh-CN" sz="3600" b="1" dirty="0" smtClean="0">
                <a:solidFill>
                  <a:srgbClr val="006699"/>
                </a:solidFill>
                <a:latin typeface="Microsoft YaHei" panose="020B0503020204020204" pitchFamily="34" charset="-122"/>
                <a:ea typeface="Microsoft YaHei" panose="020B0503020204020204" pitchFamily="34" charset="-122"/>
              </a:rPr>
              <a:t>70</a:t>
            </a:r>
            <a:r>
              <a:rPr lang="zh-CN" altLang="en-US" sz="3600" b="1" dirty="0" smtClean="0">
                <a:solidFill>
                  <a:srgbClr val="006699"/>
                </a:solidFill>
                <a:latin typeface="Microsoft YaHei" panose="020B0503020204020204" pitchFamily="34" charset="-122"/>
                <a:ea typeface="Microsoft YaHei" panose="020B0503020204020204" pitchFamily="34" charset="-122"/>
              </a:rPr>
              <a:t>萬亞裔，其中有將近</a:t>
            </a:r>
            <a:r>
              <a:rPr lang="en-US" altLang="zh-CN" sz="3600" b="1" dirty="0" smtClean="0">
                <a:solidFill>
                  <a:srgbClr val="006699"/>
                </a:solidFill>
                <a:latin typeface="Microsoft YaHei" panose="020B0503020204020204" pitchFamily="34" charset="-122"/>
                <a:ea typeface="Microsoft YaHei" panose="020B0503020204020204" pitchFamily="34" charset="-122"/>
              </a:rPr>
              <a:t>20</a:t>
            </a:r>
            <a:r>
              <a:rPr lang="zh-CN" altLang="en-US" sz="3600" b="1" dirty="0" smtClean="0">
                <a:solidFill>
                  <a:srgbClr val="006699"/>
                </a:solidFill>
                <a:latin typeface="Microsoft YaHei" panose="020B0503020204020204" pitchFamily="34" charset="-122"/>
                <a:ea typeface="Microsoft YaHei" panose="020B0503020204020204" pitchFamily="34" charset="-122"/>
              </a:rPr>
              <a:t>萬華裔</a:t>
            </a:r>
            <a:endParaRPr lang="en-US" altLang="zh-CN" sz="3600" b="1" dirty="0" smtClean="0">
              <a:solidFill>
                <a:srgbClr val="006699"/>
              </a:solidFill>
              <a:latin typeface="Microsoft YaHei" panose="020B0503020204020204" pitchFamily="34" charset="-122"/>
              <a:ea typeface="Microsoft YaHei" panose="020B0503020204020204" pitchFamily="34" charset="-122"/>
            </a:endParaRPr>
          </a:p>
          <a:p>
            <a:pPr marL="0" indent="0">
              <a:buNone/>
            </a:pPr>
            <a:r>
              <a:rPr lang="zh-CN" altLang="en-US" sz="3600" b="1" dirty="0" smtClean="0">
                <a:solidFill>
                  <a:srgbClr val="006699"/>
                </a:solidFill>
                <a:latin typeface="Microsoft YaHei" panose="020B0503020204020204" pitchFamily="34" charset="-122"/>
                <a:ea typeface="Microsoft YaHei" panose="020B0503020204020204" pitchFamily="34" charset="-122"/>
              </a:rPr>
              <a:t>老年人人口逐漸增加</a:t>
            </a:r>
            <a:r>
              <a:rPr lang="en-US" altLang="zh-CN" sz="3600" b="1" dirty="0" smtClean="0">
                <a:solidFill>
                  <a:srgbClr val="006699"/>
                </a:solidFill>
                <a:latin typeface="Microsoft YaHei" panose="020B0503020204020204" pitchFamily="34" charset="-122"/>
                <a:ea typeface="Microsoft YaHei" panose="020B0503020204020204" pitchFamily="34" charset="-122"/>
              </a:rPr>
              <a:t>(</a:t>
            </a:r>
            <a:r>
              <a:rPr lang="zh-TW" altLang="en-US" sz="3600" b="1" dirty="0">
                <a:solidFill>
                  <a:srgbClr val="006699"/>
                </a:solidFill>
                <a:latin typeface="Microsoft YaHei" panose="020B0503020204020204" pitchFamily="34" charset="-122"/>
                <a:ea typeface="Microsoft YaHei" panose="020B0503020204020204" pitchFamily="34" charset="-122"/>
              </a:rPr>
              <a:t>年</a:t>
            </a:r>
            <a:r>
              <a:rPr lang="zh-TW" altLang="en-US" sz="3600" b="1" dirty="0" smtClean="0">
                <a:solidFill>
                  <a:srgbClr val="006699"/>
                </a:solidFill>
                <a:latin typeface="Microsoft YaHei" panose="020B0503020204020204" pitchFamily="34" charset="-122"/>
                <a:ea typeface="Microsoft YaHei" panose="020B0503020204020204" pitchFamily="34" charset="-122"/>
              </a:rPr>
              <a:t>長</a:t>
            </a:r>
            <a:r>
              <a:rPr lang="zh-CN" altLang="en-US" sz="3600" b="1" dirty="0" smtClean="0">
                <a:solidFill>
                  <a:srgbClr val="006699"/>
                </a:solidFill>
                <a:latin typeface="Microsoft YaHei" panose="020B0503020204020204" pitchFamily="34" charset="-122"/>
                <a:ea typeface="Microsoft YaHei" panose="020B0503020204020204" pitchFamily="34" charset="-122"/>
              </a:rPr>
              <a:t>者</a:t>
            </a:r>
            <a:r>
              <a:rPr lang="zh-TW" altLang="en-US" sz="3600" b="1" dirty="0" smtClean="0">
                <a:solidFill>
                  <a:srgbClr val="006699"/>
                </a:solidFill>
                <a:latin typeface="Microsoft YaHei" panose="020B0503020204020204" pitchFamily="34" charset="-122"/>
                <a:ea typeface="Microsoft YaHei" panose="020B0503020204020204" pitchFamily="34" charset="-122"/>
              </a:rPr>
              <a:t>移</a:t>
            </a:r>
            <a:r>
              <a:rPr lang="zh-TW" altLang="en-US" sz="3600" b="1" dirty="0">
                <a:solidFill>
                  <a:srgbClr val="006699"/>
                </a:solidFill>
                <a:latin typeface="Microsoft YaHei" panose="020B0503020204020204" pitchFamily="34" charset="-122"/>
                <a:ea typeface="Microsoft YaHei" panose="020B0503020204020204" pitchFamily="34" charset="-122"/>
              </a:rPr>
              <a:t>民，</a:t>
            </a:r>
            <a:r>
              <a:rPr lang="zh-CN" altLang="en-US" sz="3600" b="1" dirty="0" smtClean="0">
                <a:solidFill>
                  <a:srgbClr val="006699"/>
                </a:solidFill>
                <a:latin typeface="Microsoft YaHei" panose="020B0503020204020204" pitchFamily="34" charset="-122"/>
                <a:ea typeface="Microsoft YaHei" panose="020B0503020204020204" pitchFamily="34" charset="-122"/>
              </a:rPr>
              <a:t>嬰兒潮人口老化</a:t>
            </a:r>
            <a:r>
              <a:rPr lang="en-US" altLang="zh-CN" sz="3600" b="1" dirty="0" smtClean="0">
                <a:solidFill>
                  <a:srgbClr val="006699"/>
                </a:solidFill>
                <a:latin typeface="Microsoft YaHei" panose="020B0503020204020204" pitchFamily="34" charset="-122"/>
                <a:ea typeface="Microsoft YaHei" panose="020B0503020204020204" pitchFamily="34" charset="-122"/>
              </a:rPr>
              <a:t>)</a:t>
            </a:r>
          </a:p>
          <a:p>
            <a:pPr marL="0" indent="0">
              <a:buNone/>
            </a:pPr>
            <a:endParaRPr lang="en-US" dirty="0"/>
          </a:p>
        </p:txBody>
      </p:sp>
    </p:spTree>
    <p:extLst>
      <p:ext uri="{BB962C8B-B14F-4D97-AF65-F5344CB8AC3E}">
        <p14:creationId xmlns:p14="http://schemas.microsoft.com/office/powerpoint/2010/main" val="3002025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27847"/>
            <a:ext cx="6203318" cy="6582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415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153400" cy="924475"/>
          </a:xfrm>
        </p:spPr>
        <p:txBody>
          <a:bodyPr/>
          <a:lstStyle/>
          <a:p>
            <a:r>
              <a:rPr lang="zh-CN" altLang="en-US" sz="4000" b="1" dirty="0">
                <a:solidFill>
                  <a:srgbClr val="006699"/>
                </a:solidFill>
              </a:rPr>
              <a:t>希</a:t>
            </a:r>
            <a:r>
              <a:rPr lang="zh-CN" altLang="en-US" sz="4000" b="1" dirty="0" smtClean="0">
                <a:solidFill>
                  <a:srgbClr val="006699"/>
                </a:solidFill>
              </a:rPr>
              <a:t>望之心安寧醫護關懷中心</a:t>
            </a:r>
            <a:r>
              <a:rPr lang="en-US" altLang="zh-CN" sz="4000" b="1" dirty="0">
                <a:solidFill>
                  <a:srgbClr val="006699"/>
                </a:solidFill>
              </a:rPr>
              <a:t>(</a:t>
            </a:r>
            <a:r>
              <a:rPr lang="zh-CN" altLang="en-US" sz="4000" b="1" dirty="0">
                <a:solidFill>
                  <a:srgbClr val="006699"/>
                </a:solidFill>
              </a:rPr>
              <a:t>籌備中</a:t>
            </a:r>
            <a:r>
              <a:rPr lang="en-US" altLang="zh-CN" sz="4000" b="1" dirty="0">
                <a:solidFill>
                  <a:srgbClr val="006699"/>
                </a:solidFill>
              </a:rPr>
              <a:t>)</a:t>
            </a:r>
            <a:r>
              <a:rPr lang="en-US" altLang="zh-CN" sz="4000" b="1" dirty="0" smtClean="0">
                <a:solidFill>
                  <a:srgbClr val="006699"/>
                </a:solidFill>
              </a:rPr>
              <a:t/>
            </a:r>
            <a:br>
              <a:rPr lang="en-US" altLang="zh-CN" sz="4000" b="1" dirty="0" smtClean="0">
                <a:solidFill>
                  <a:srgbClr val="006699"/>
                </a:solidFill>
              </a:rPr>
            </a:br>
            <a:r>
              <a:rPr lang="zh-CN" altLang="en-US" sz="4000" b="1" dirty="0" smtClean="0">
                <a:solidFill>
                  <a:srgbClr val="006699"/>
                </a:solidFill>
              </a:rPr>
              <a:t>的異象</a:t>
            </a:r>
            <a:r>
              <a:rPr lang="zh-CN" altLang="en-US" sz="4000" b="1" dirty="0">
                <a:solidFill>
                  <a:srgbClr val="006699"/>
                </a:solidFill>
              </a:rPr>
              <a:t>和</a:t>
            </a:r>
            <a:r>
              <a:rPr lang="zh-CN" altLang="en-US" sz="4000" b="1" dirty="0" smtClean="0">
                <a:solidFill>
                  <a:srgbClr val="006699"/>
                </a:solidFill>
              </a:rPr>
              <a:t>願景</a:t>
            </a:r>
            <a:endParaRPr lang="en-US" sz="4000" b="1" dirty="0">
              <a:solidFill>
                <a:srgbClr val="006699"/>
              </a:solidFill>
            </a:endParaRPr>
          </a:p>
        </p:txBody>
      </p:sp>
      <p:sp>
        <p:nvSpPr>
          <p:cNvPr id="3" name="Content Placeholder 2"/>
          <p:cNvSpPr>
            <a:spLocks noGrp="1"/>
          </p:cNvSpPr>
          <p:nvPr>
            <p:ph idx="1"/>
          </p:nvPr>
        </p:nvSpPr>
        <p:spPr/>
        <p:txBody>
          <a:bodyPr>
            <a:normAutofit/>
          </a:bodyPr>
          <a:lstStyle/>
          <a:p>
            <a:pPr marL="0" indent="0">
              <a:buNone/>
            </a:pPr>
            <a:r>
              <a:rPr lang="zh-TW" altLang="en-US" sz="4000" b="1" dirty="0">
                <a:solidFill>
                  <a:srgbClr val="006699"/>
                </a:solidFill>
                <a:latin typeface="Microsoft YaHei" panose="020B0503020204020204" pitchFamily="34" charset="-122"/>
                <a:ea typeface="Microsoft YaHei" panose="020B0503020204020204" pitchFamily="34" charset="-122"/>
              </a:rPr>
              <a:t>我們將盡力幫助生命末期病人活得有尊嚴，並且在保有生活品質的狀況下，享有最多</a:t>
            </a:r>
            <a:r>
              <a:rPr lang="zh-TW" altLang="en-US" sz="4000" b="1" dirty="0" smtClean="0">
                <a:solidFill>
                  <a:srgbClr val="006699"/>
                </a:solidFill>
                <a:latin typeface="Microsoft YaHei" panose="020B0503020204020204" pitchFamily="34" charset="-122"/>
                <a:ea typeface="Microsoft YaHei" panose="020B0503020204020204" pitchFamily="34" charset="-122"/>
              </a:rPr>
              <a:t>的</a:t>
            </a:r>
            <a:r>
              <a:rPr lang="zh-CN" altLang="en-US" sz="4000" b="1" dirty="0">
                <a:solidFill>
                  <a:srgbClr val="006699"/>
                </a:solidFill>
                <a:latin typeface="Microsoft YaHei" panose="020B0503020204020204" pitchFamily="34" charset="-122"/>
                <a:ea typeface="Microsoft YaHei" panose="020B0503020204020204" pitchFamily="34" charset="-122"/>
              </a:rPr>
              <a:t>尊</a:t>
            </a:r>
            <a:r>
              <a:rPr lang="zh-CN" altLang="en-US" sz="4000" b="1" dirty="0" smtClean="0">
                <a:solidFill>
                  <a:srgbClr val="006699"/>
                </a:solidFill>
                <a:latin typeface="Microsoft YaHei" panose="020B0503020204020204" pitchFamily="34" charset="-122"/>
                <a:ea typeface="Microsoft YaHei" panose="020B0503020204020204" pitchFamily="34" charset="-122"/>
              </a:rPr>
              <a:t>重</a:t>
            </a:r>
            <a:r>
              <a:rPr lang="zh-TW" altLang="en-US" sz="4000" b="1" dirty="0">
                <a:solidFill>
                  <a:srgbClr val="006699"/>
                </a:solidFill>
                <a:latin typeface="Microsoft YaHei" panose="020B0503020204020204" pitchFamily="34" charset="-122"/>
                <a:ea typeface="Microsoft YaHei" panose="020B0503020204020204" pitchFamily="34" charset="-122"/>
              </a:rPr>
              <a:t>、</a:t>
            </a:r>
            <a:r>
              <a:rPr lang="zh-TW" altLang="en-US" sz="4000" b="1" dirty="0" smtClean="0">
                <a:solidFill>
                  <a:srgbClr val="006699"/>
                </a:solidFill>
                <a:latin typeface="Microsoft YaHei" panose="020B0503020204020204" pitchFamily="34" charset="-122"/>
                <a:ea typeface="Microsoft YaHei" panose="020B0503020204020204" pitchFamily="34" charset="-122"/>
              </a:rPr>
              <a:t>自</a:t>
            </a:r>
            <a:r>
              <a:rPr lang="zh-TW" altLang="en-US" sz="4000" b="1" dirty="0">
                <a:solidFill>
                  <a:srgbClr val="006699"/>
                </a:solidFill>
                <a:latin typeface="Microsoft YaHei" panose="020B0503020204020204" pitchFamily="34" charset="-122"/>
                <a:ea typeface="Microsoft YaHei" panose="020B0503020204020204" pitchFamily="34" charset="-122"/>
              </a:rPr>
              <a:t>主、支</a:t>
            </a:r>
            <a:r>
              <a:rPr lang="zh-TW" altLang="en-US" sz="4000" b="1" dirty="0" smtClean="0">
                <a:solidFill>
                  <a:srgbClr val="006699"/>
                </a:solidFill>
                <a:latin typeface="Microsoft YaHei" panose="020B0503020204020204" pitchFamily="34" charset="-122"/>
                <a:ea typeface="Microsoft YaHei" panose="020B0503020204020204" pitchFamily="34" charset="-122"/>
              </a:rPr>
              <a:t>持</a:t>
            </a:r>
            <a:r>
              <a:rPr lang="zh-TW" altLang="en-US" sz="4000" b="1" dirty="0">
                <a:solidFill>
                  <a:srgbClr val="006699"/>
                </a:solidFill>
                <a:latin typeface="Microsoft YaHei" panose="020B0503020204020204" pitchFamily="34" charset="-122"/>
                <a:ea typeface="Microsoft YaHei" panose="020B0503020204020204" pitchFamily="34" charset="-122"/>
              </a:rPr>
              <a:t>、</a:t>
            </a:r>
            <a:r>
              <a:rPr lang="zh-TW" altLang="en-US" sz="4000" b="1" dirty="0" smtClean="0">
                <a:solidFill>
                  <a:srgbClr val="006699"/>
                </a:solidFill>
                <a:latin typeface="Microsoft YaHei" panose="020B0503020204020204" pitchFamily="34" charset="-122"/>
                <a:ea typeface="Microsoft YaHei" panose="020B0503020204020204" pitchFamily="34" charset="-122"/>
              </a:rPr>
              <a:t>安</a:t>
            </a:r>
            <a:r>
              <a:rPr lang="zh-TW" altLang="en-US" sz="4000" b="1" dirty="0">
                <a:solidFill>
                  <a:srgbClr val="006699"/>
                </a:solidFill>
                <a:latin typeface="Microsoft YaHei" panose="020B0503020204020204" pitchFamily="34" charset="-122"/>
                <a:ea typeface="Microsoft YaHei" panose="020B0503020204020204" pitchFamily="34" charset="-122"/>
              </a:rPr>
              <a:t>慰、與關愛。</a:t>
            </a:r>
            <a:endParaRPr lang="en-US" sz="4000" b="1" dirty="0">
              <a:solidFill>
                <a:srgbClr val="006699"/>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3235679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125113" cy="924475"/>
          </a:xfrm>
        </p:spPr>
        <p:txBody>
          <a:bodyPr/>
          <a:lstStyle/>
          <a:p>
            <a:r>
              <a:rPr lang="en-US" altLang="zh-CN" sz="4000" b="1" dirty="0" smtClean="0">
                <a:solidFill>
                  <a:srgbClr val="006699"/>
                </a:solidFill>
                <a:latin typeface="Microsoft YaHei" panose="020B0503020204020204" pitchFamily="34" charset="-122"/>
                <a:ea typeface="Microsoft YaHei" panose="020B0503020204020204" pitchFamily="34" charset="-122"/>
              </a:rPr>
              <a:t>501(c)</a:t>
            </a:r>
            <a:r>
              <a:rPr lang="en-US" altLang="zh-CN" sz="4000" b="1" dirty="0">
                <a:solidFill>
                  <a:srgbClr val="006699"/>
                </a:solidFill>
                <a:latin typeface="Microsoft YaHei" panose="020B0503020204020204" pitchFamily="34" charset="-122"/>
                <a:ea typeface="Microsoft YaHei" panose="020B0503020204020204" pitchFamily="34" charset="-122"/>
              </a:rPr>
              <a:t>(</a:t>
            </a:r>
            <a:r>
              <a:rPr lang="en-US" altLang="zh-CN" sz="4000" b="1" dirty="0" smtClean="0">
                <a:solidFill>
                  <a:srgbClr val="006699"/>
                </a:solidFill>
                <a:latin typeface="Microsoft YaHei" panose="020B0503020204020204" pitchFamily="34" charset="-122"/>
                <a:ea typeface="Microsoft YaHei" panose="020B0503020204020204" pitchFamily="34" charset="-122"/>
              </a:rPr>
              <a:t>3)</a:t>
            </a:r>
            <a:r>
              <a:rPr lang="zh-CN" altLang="en-US" sz="4000" b="1" dirty="0" smtClean="0">
                <a:solidFill>
                  <a:srgbClr val="006699"/>
                </a:solidFill>
                <a:latin typeface="Microsoft YaHei" panose="020B0503020204020204" pitchFamily="34" charset="-122"/>
                <a:ea typeface="Microsoft YaHei" panose="020B0503020204020204" pitchFamily="34" charset="-122"/>
              </a:rPr>
              <a:t>非營利</a:t>
            </a:r>
            <a:r>
              <a:rPr lang="zh-CN" altLang="en-US" sz="4000" b="1" dirty="0">
                <a:solidFill>
                  <a:srgbClr val="006699"/>
                </a:solidFill>
                <a:latin typeface="Microsoft YaHei" panose="020B0503020204020204" pitchFamily="34" charset="-122"/>
                <a:ea typeface="Microsoft YaHei" panose="020B0503020204020204" pitchFamily="34" charset="-122"/>
              </a:rPr>
              <a:t>的</a:t>
            </a:r>
            <a:r>
              <a:rPr lang="en-US" altLang="zh-CN" sz="4000" b="1" dirty="0" smtClean="0">
                <a:solidFill>
                  <a:srgbClr val="006699"/>
                </a:solidFill>
                <a:latin typeface="Microsoft YaHei" panose="020B0503020204020204" pitchFamily="34" charset="-122"/>
                <a:ea typeface="Microsoft YaHei" panose="020B0503020204020204" pitchFamily="34" charset="-122"/>
              </a:rPr>
              <a:t/>
            </a:r>
            <a:br>
              <a:rPr lang="en-US" altLang="zh-CN" sz="4000" b="1" dirty="0" smtClean="0">
                <a:solidFill>
                  <a:srgbClr val="006699"/>
                </a:solidFill>
                <a:latin typeface="Microsoft YaHei" panose="020B0503020204020204" pitchFamily="34" charset="-122"/>
                <a:ea typeface="Microsoft YaHei" panose="020B0503020204020204" pitchFamily="34" charset="-122"/>
              </a:rPr>
            </a:br>
            <a:r>
              <a:rPr lang="zh-TW" altLang="en-US" sz="4000" b="1" dirty="0" smtClean="0">
                <a:solidFill>
                  <a:srgbClr val="006699"/>
                </a:solidFill>
                <a:latin typeface="Microsoft YaHei" panose="020B0503020204020204" pitchFamily="34" charset="-122"/>
                <a:ea typeface="Microsoft YaHei" panose="020B0503020204020204" pitchFamily="34" charset="-122"/>
              </a:rPr>
              <a:t>「</a:t>
            </a:r>
            <a:r>
              <a:rPr lang="zh-TW" altLang="en-US" sz="4000" b="1" dirty="0">
                <a:solidFill>
                  <a:srgbClr val="006699"/>
                </a:solidFill>
                <a:latin typeface="Microsoft YaHei" panose="020B0503020204020204" pitchFamily="34" charset="-122"/>
                <a:ea typeface="Microsoft YaHei" panose="020B0503020204020204" pitchFamily="34" charset="-122"/>
              </a:rPr>
              <a:t>希望之心安寧醫護關懷中心」</a:t>
            </a:r>
            <a:endParaRPr lang="en-US" sz="4000" dirty="0">
              <a:solidFill>
                <a:srgbClr val="006699"/>
              </a:solidFill>
            </a:endParaRPr>
          </a:p>
        </p:txBody>
      </p:sp>
      <p:sp>
        <p:nvSpPr>
          <p:cNvPr id="3" name="Content Placeholder 2"/>
          <p:cNvSpPr>
            <a:spLocks noGrp="1"/>
          </p:cNvSpPr>
          <p:nvPr>
            <p:ph idx="1"/>
          </p:nvPr>
        </p:nvSpPr>
        <p:spPr>
          <a:xfrm>
            <a:off x="762000" y="1807361"/>
            <a:ext cx="7543800" cy="4051437"/>
          </a:xfrm>
        </p:spPr>
        <p:txBody>
          <a:bodyPr>
            <a:normAutofit/>
          </a:bodyPr>
          <a:lstStyle/>
          <a:p>
            <a:pPr>
              <a:buFont typeface="Arial" panose="020B0604020202020204" pitchFamily="34" charset="0"/>
              <a:buChar char="•"/>
            </a:pPr>
            <a:r>
              <a:rPr lang="zh-CN" altLang="en-US" sz="3600" b="1" dirty="0" smtClean="0">
                <a:solidFill>
                  <a:srgbClr val="006699"/>
                </a:solidFill>
                <a:latin typeface="+mn-ea"/>
              </a:rPr>
              <a:t>不是一個收容生命末期病人的地方</a:t>
            </a:r>
            <a:endParaRPr lang="en-US" altLang="zh-CN" sz="3600" b="1" dirty="0" smtClean="0">
              <a:solidFill>
                <a:srgbClr val="006699"/>
              </a:solidFill>
              <a:latin typeface="+mn-ea"/>
            </a:endParaRPr>
          </a:p>
          <a:p>
            <a:pPr>
              <a:buFont typeface="Arial" panose="020B0604020202020204" pitchFamily="34" charset="0"/>
              <a:buChar char="•"/>
            </a:pPr>
            <a:r>
              <a:rPr lang="zh-CN" altLang="en-US" sz="3600" b="1" dirty="0" smtClean="0">
                <a:solidFill>
                  <a:srgbClr val="006699"/>
                </a:solidFill>
                <a:latin typeface="+mn-ea"/>
              </a:rPr>
              <a:t>是一個專業醫護團隊和一群受過訓練的義工</a:t>
            </a:r>
            <a:endParaRPr lang="en-US" altLang="zh-CN" sz="3600" b="1" dirty="0" smtClean="0">
              <a:solidFill>
                <a:srgbClr val="006699"/>
              </a:solidFill>
              <a:latin typeface="+mn-ea"/>
            </a:endParaRPr>
          </a:p>
          <a:p>
            <a:pPr>
              <a:buFont typeface="Arial" panose="020B0604020202020204" pitchFamily="34" charset="0"/>
              <a:buChar char="•"/>
            </a:pPr>
            <a:r>
              <a:rPr lang="zh-CN" altLang="en-US" sz="3600" b="1" dirty="0" smtClean="0">
                <a:solidFill>
                  <a:srgbClr val="006699"/>
                </a:solidFill>
                <a:latin typeface="+mn-ea"/>
              </a:rPr>
              <a:t>為生命末期病人提供全人、全家、全程和全隊的醫護關懷，無論病人是住在家裡、老人公寓、或療養院</a:t>
            </a:r>
            <a:endParaRPr lang="en-US" altLang="zh-CN" sz="3600" b="1" dirty="0" smtClean="0">
              <a:solidFill>
                <a:srgbClr val="006699"/>
              </a:solidFill>
              <a:latin typeface="+mn-ea"/>
            </a:endParaRPr>
          </a:p>
        </p:txBody>
      </p:sp>
    </p:spTree>
    <p:extLst>
      <p:ext uri="{BB962C8B-B14F-4D97-AF65-F5344CB8AC3E}">
        <p14:creationId xmlns:p14="http://schemas.microsoft.com/office/powerpoint/2010/main" val="38208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z="4000" b="1" dirty="0" smtClean="0">
                <a:solidFill>
                  <a:srgbClr val="006699"/>
                </a:solidFill>
              </a:rPr>
              <a:t>目</a:t>
            </a:r>
            <a:r>
              <a:rPr lang="zh-CN" altLang="en-US" sz="4000" b="1" dirty="0">
                <a:solidFill>
                  <a:srgbClr val="006699"/>
                </a:solidFill>
              </a:rPr>
              <a:t>前的狀</a:t>
            </a:r>
            <a:r>
              <a:rPr lang="zh-CN" altLang="en-US" sz="4000" b="1" dirty="0" smtClean="0">
                <a:solidFill>
                  <a:srgbClr val="006699"/>
                </a:solidFill>
              </a:rPr>
              <a:t>況和未來一年的展望</a:t>
            </a:r>
            <a:endParaRPr lang="en-US" sz="4000" b="1" dirty="0">
              <a:solidFill>
                <a:srgbClr val="006699"/>
              </a:solidFill>
            </a:endParaRPr>
          </a:p>
        </p:txBody>
      </p:sp>
      <p:sp>
        <p:nvSpPr>
          <p:cNvPr id="3" name="Content Placeholder 2"/>
          <p:cNvSpPr>
            <a:spLocks noGrp="1"/>
          </p:cNvSpPr>
          <p:nvPr>
            <p:ph idx="1"/>
          </p:nvPr>
        </p:nvSpPr>
        <p:spPr>
          <a:xfrm>
            <a:off x="762000" y="1807361"/>
            <a:ext cx="7543800" cy="4517239"/>
          </a:xfrm>
        </p:spPr>
        <p:txBody>
          <a:bodyPr>
            <a:normAutofit fontScale="92500" lnSpcReduction="10000"/>
          </a:bodyPr>
          <a:lstStyle/>
          <a:p>
            <a:pPr>
              <a:lnSpc>
                <a:spcPct val="120000"/>
              </a:lnSpc>
              <a:buFont typeface="Arial" panose="020B0604020202020204" pitchFamily="34" charset="0"/>
              <a:buChar char="•"/>
            </a:pPr>
            <a:r>
              <a:rPr lang="zh-CN" altLang="en-US" sz="3900" b="1" dirty="0" smtClean="0">
                <a:solidFill>
                  <a:srgbClr val="006699"/>
                </a:solidFill>
              </a:rPr>
              <a:t>正在籌</a:t>
            </a:r>
            <a:r>
              <a:rPr lang="zh-CN" altLang="en-US" sz="3900" b="1" dirty="0">
                <a:solidFill>
                  <a:srgbClr val="006699"/>
                </a:solidFill>
              </a:rPr>
              <a:t>募</a:t>
            </a:r>
            <a:r>
              <a:rPr lang="zh-CN" altLang="en-US" sz="3900" b="1" dirty="0" smtClean="0">
                <a:solidFill>
                  <a:srgbClr val="006699"/>
                </a:solidFill>
              </a:rPr>
              <a:t>第一年半的營運資金</a:t>
            </a:r>
            <a:r>
              <a:rPr lang="en-US" altLang="zh-CN" sz="3900" b="1" dirty="0" smtClean="0">
                <a:solidFill>
                  <a:srgbClr val="006699"/>
                </a:solidFill>
              </a:rPr>
              <a:t>(85</a:t>
            </a:r>
            <a:r>
              <a:rPr lang="zh-CN" altLang="en-US" sz="3900" b="1" dirty="0" smtClean="0">
                <a:solidFill>
                  <a:srgbClr val="006699"/>
                </a:solidFill>
              </a:rPr>
              <a:t>萬美金</a:t>
            </a:r>
            <a:r>
              <a:rPr lang="en-US" altLang="zh-CN" sz="3900" b="1" dirty="0" smtClean="0">
                <a:solidFill>
                  <a:srgbClr val="006699"/>
                </a:solidFill>
              </a:rPr>
              <a:t>)</a:t>
            </a:r>
          </a:p>
          <a:p>
            <a:pPr>
              <a:buFont typeface="Arial" panose="020B0604020202020204" pitchFamily="34" charset="0"/>
              <a:buChar char="•"/>
            </a:pPr>
            <a:r>
              <a:rPr lang="zh-CN" altLang="en-US" sz="3900" b="1" dirty="0" smtClean="0">
                <a:solidFill>
                  <a:srgbClr val="006699"/>
                </a:solidFill>
              </a:rPr>
              <a:t>將招</a:t>
            </a:r>
            <a:r>
              <a:rPr lang="zh-CN" altLang="en-US" sz="3900" b="1" dirty="0">
                <a:solidFill>
                  <a:srgbClr val="006699"/>
                </a:solidFill>
              </a:rPr>
              <a:t>募專業醫護團</a:t>
            </a:r>
            <a:r>
              <a:rPr lang="zh-CN" altLang="en-US" sz="3900" b="1" dirty="0" smtClean="0">
                <a:solidFill>
                  <a:srgbClr val="006699"/>
                </a:solidFill>
              </a:rPr>
              <a:t>隊</a:t>
            </a:r>
            <a:endParaRPr lang="en-US" altLang="zh-CN" sz="3900" b="1" dirty="0" smtClean="0">
              <a:solidFill>
                <a:srgbClr val="006699"/>
              </a:solidFill>
            </a:endParaRPr>
          </a:p>
          <a:p>
            <a:pPr>
              <a:buFont typeface="Arial" panose="020B0604020202020204" pitchFamily="34" charset="0"/>
              <a:buChar char="•"/>
            </a:pPr>
            <a:r>
              <a:rPr lang="zh-CN" altLang="en-US" sz="3900" b="1" dirty="0" smtClean="0">
                <a:solidFill>
                  <a:srgbClr val="006699"/>
                </a:solidFill>
              </a:rPr>
              <a:t>將申請加州</a:t>
            </a:r>
            <a:r>
              <a:rPr lang="en-US" altLang="zh-CN" sz="3900" b="1" dirty="0" smtClean="0">
                <a:solidFill>
                  <a:srgbClr val="006699"/>
                </a:solidFill>
              </a:rPr>
              <a:t>Hospice Provider </a:t>
            </a:r>
            <a:r>
              <a:rPr lang="zh-CN" altLang="en-US" sz="3900" b="1" dirty="0" smtClean="0">
                <a:solidFill>
                  <a:srgbClr val="006699"/>
                </a:solidFill>
              </a:rPr>
              <a:t>執照</a:t>
            </a:r>
            <a:r>
              <a:rPr lang="en-US" altLang="zh-CN" sz="3900" b="1" dirty="0" smtClean="0">
                <a:solidFill>
                  <a:srgbClr val="006699"/>
                </a:solidFill>
              </a:rPr>
              <a:t>(3-4</a:t>
            </a:r>
            <a:r>
              <a:rPr lang="zh-CN" altLang="en-US" sz="3900" b="1" dirty="0" smtClean="0">
                <a:solidFill>
                  <a:srgbClr val="006699"/>
                </a:solidFill>
              </a:rPr>
              <a:t>個月</a:t>
            </a:r>
            <a:r>
              <a:rPr lang="en-US" altLang="zh-CN" sz="3900" b="1" dirty="0" smtClean="0">
                <a:solidFill>
                  <a:srgbClr val="006699"/>
                </a:solidFill>
              </a:rPr>
              <a:t>)</a:t>
            </a:r>
          </a:p>
          <a:p>
            <a:pPr>
              <a:buFont typeface="Arial" panose="020B0604020202020204" pitchFamily="34" charset="0"/>
              <a:buChar char="•"/>
            </a:pPr>
            <a:r>
              <a:rPr lang="zh-CN" altLang="en-US" sz="3900" b="1" dirty="0">
                <a:solidFill>
                  <a:srgbClr val="006699"/>
                </a:solidFill>
              </a:rPr>
              <a:t>取</a:t>
            </a:r>
            <a:r>
              <a:rPr lang="zh-CN" altLang="en-US" sz="3900" b="1" dirty="0" smtClean="0">
                <a:solidFill>
                  <a:srgbClr val="006699"/>
                </a:solidFill>
              </a:rPr>
              <a:t>得執照後開始服務</a:t>
            </a:r>
            <a:r>
              <a:rPr lang="zh-CN" altLang="en-US" sz="3900" b="1" dirty="0">
                <a:solidFill>
                  <a:srgbClr val="006699"/>
                </a:solidFill>
              </a:rPr>
              <a:t>生</a:t>
            </a:r>
            <a:r>
              <a:rPr lang="zh-CN" altLang="en-US" sz="3900" b="1" dirty="0" smtClean="0">
                <a:solidFill>
                  <a:srgbClr val="006699"/>
                </a:solidFill>
              </a:rPr>
              <a:t>命末期病人</a:t>
            </a:r>
            <a:endParaRPr lang="en-US" altLang="zh-CN" sz="3900" b="1" dirty="0" smtClean="0">
              <a:solidFill>
                <a:srgbClr val="006699"/>
              </a:solidFill>
            </a:endParaRPr>
          </a:p>
          <a:p>
            <a:pPr>
              <a:buFont typeface="Arial" panose="020B0604020202020204" pitchFamily="34" charset="0"/>
              <a:buChar char="•"/>
            </a:pPr>
            <a:r>
              <a:rPr lang="zh-CN" altLang="en-US" sz="3900" b="1" dirty="0">
                <a:solidFill>
                  <a:srgbClr val="006699"/>
                </a:solidFill>
              </a:rPr>
              <a:t>通</a:t>
            </a:r>
            <a:r>
              <a:rPr lang="zh-CN" altLang="en-US" sz="3900" b="1" dirty="0" smtClean="0">
                <a:solidFill>
                  <a:srgbClr val="006699"/>
                </a:solidFill>
              </a:rPr>
              <a:t>過聯邦政府的驗證</a:t>
            </a:r>
            <a:r>
              <a:rPr lang="en-US" altLang="zh-CN" sz="3900" b="1" dirty="0" smtClean="0">
                <a:solidFill>
                  <a:srgbClr val="006699"/>
                </a:solidFill>
              </a:rPr>
              <a:t>(9-12</a:t>
            </a:r>
            <a:r>
              <a:rPr lang="zh-CN" altLang="en-US" sz="3900" b="1" dirty="0" smtClean="0">
                <a:solidFill>
                  <a:srgbClr val="006699"/>
                </a:solidFill>
              </a:rPr>
              <a:t>個月</a:t>
            </a:r>
            <a:r>
              <a:rPr lang="en-US" altLang="zh-CN" sz="3900" b="1" dirty="0" smtClean="0">
                <a:solidFill>
                  <a:srgbClr val="006699"/>
                </a:solidFill>
              </a:rPr>
              <a:t>)</a:t>
            </a:r>
          </a:p>
        </p:txBody>
      </p:sp>
    </p:spTree>
    <p:extLst>
      <p:ext uri="{BB962C8B-B14F-4D97-AF65-F5344CB8AC3E}">
        <p14:creationId xmlns:p14="http://schemas.microsoft.com/office/powerpoint/2010/main" val="722892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75724"/>
            <a:ext cx="8610600" cy="924475"/>
          </a:xfrm>
        </p:spPr>
        <p:txBody>
          <a:bodyPr/>
          <a:lstStyle/>
          <a:p>
            <a:r>
              <a:rPr lang="zh-CN" altLang="en-US" sz="4000" b="1" dirty="0" smtClean="0">
                <a:solidFill>
                  <a:srgbClr val="006699"/>
                </a:solidFill>
              </a:rPr>
              <a:t>請支持舊金山灣南</a:t>
            </a:r>
            <a:r>
              <a:rPr lang="zh-CN" altLang="en-US" sz="4000" b="1" dirty="0">
                <a:solidFill>
                  <a:srgbClr val="006699"/>
                </a:solidFill>
              </a:rPr>
              <a:t>部</a:t>
            </a:r>
            <a:r>
              <a:rPr lang="zh-CN" altLang="en-US" sz="4000" b="1" dirty="0" smtClean="0">
                <a:solidFill>
                  <a:srgbClr val="006699"/>
                </a:solidFill>
              </a:rPr>
              <a:t>地區一個服務華亞</a:t>
            </a:r>
            <a:r>
              <a:rPr lang="zh-CN" altLang="en-US" sz="4000" b="1" dirty="0">
                <a:solidFill>
                  <a:srgbClr val="006699"/>
                </a:solidFill>
              </a:rPr>
              <a:t>裔</a:t>
            </a:r>
            <a:r>
              <a:rPr lang="zh-CN" altLang="en-US" sz="4000" b="1" dirty="0" smtClean="0">
                <a:solidFill>
                  <a:srgbClr val="006699"/>
                </a:solidFill>
              </a:rPr>
              <a:t>的</a:t>
            </a:r>
            <a:r>
              <a:rPr lang="zh-CN" altLang="en-US" sz="4000" b="1" dirty="0">
                <a:solidFill>
                  <a:srgbClr val="006699"/>
                </a:solidFill>
              </a:rPr>
              <a:t>非營</a:t>
            </a:r>
            <a:r>
              <a:rPr lang="zh-CN" altLang="en-US" sz="4000" b="1" dirty="0" smtClean="0">
                <a:solidFill>
                  <a:srgbClr val="006699"/>
                </a:solidFill>
              </a:rPr>
              <a:t>利專</a:t>
            </a:r>
            <a:r>
              <a:rPr lang="zh-CN" altLang="en-US" sz="4000" b="1" dirty="0">
                <a:solidFill>
                  <a:srgbClr val="006699"/>
                </a:solidFill>
              </a:rPr>
              <a:t>業安</a:t>
            </a:r>
            <a:r>
              <a:rPr lang="zh-CN" altLang="en-US" sz="4000" b="1" dirty="0" smtClean="0">
                <a:solidFill>
                  <a:srgbClr val="006699"/>
                </a:solidFill>
              </a:rPr>
              <a:t>寧療護</a:t>
            </a:r>
            <a:r>
              <a:rPr lang="zh-CN" altLang="en-US" sz="4000" b="1" dirty="0">
                <a:solidFill>
                  <a:srgbClr val="006699"/>
                </a:solidFill>
              </a:rPr>
              <a:t>機</a:t>
            </a:r>
            <a:r>
              <a:rPr lang="zh-CN" altLang="en-US" sz="4000" b="1" dirty="0" smtClean="0">
                <a:solidFill>
                  <a:srgbClr val="006699"/>
                </a:solidFill>
              </a:rPr>
              <a:t>構</a:t>
            </a:r>
            <a:endParaRPr lang="en-US" sz="4000" b="1" dirty="0">
              <a:solidFill>
                <a:srgbClr val="006699"/>
              </a:solidFill>
            </a:endParaRPr>
          </a:p>
        </p:txBody>
      </p:sp>
      <p:sp>
        <p:nvSpPr>
          <p:cNvPr id="3" name="Content Placeholder 2"/>
          <p:cNvSpPr>
            <a:spLocks noGrp="1"/>
          </p:cNvSpPr>
          <p:nvPr>
            <p:ph idx="1"/>
          </p:nvPr>
        </p:nvSpPr>
        <p:spPr>
          <a:xfrm>
            <a:off x="609600" y="1807361"/>
            <a:ext cx="7848600" cy="4364839"/>
          </a:xfrm>
        </p:spPr>
        <p:txBody>
          <a:bodyPr>
            <a:noAutofit/>
          </a:bodyPr>
          <a:lstStyle/>
          <a:p>
            <a:pPr>
              <a:buFont typeface="Arial" panose="020B0604020202020204" pitchFamily="34" charset="0"/>
              <a:buChar char="•"/>
            </a:pPr>
            <a:r>
              <a:rPr lang="zh-CN" altLang="en-US" sz="3200" b="1" dirty="0" smtClean="0">
                <a:solidFill>
                  <a:srgbClr val="006699"/>
                </a:solidFill>
              </a:rPr>
              <a:t>代禱</a:t>
            </a:r>
            <a:endParaRPr lang="en-US" altLang="zh-CN" sz="3200" b="1" dirty="0" smtClean="0">
              <a:solidFill>
                <a:srgbClr val="006699"/>
              </a:solidFill>
            </a:endParaRPr>
          </a:p>
          <a:p>
            <a:pPr>
              <a:buFont typeface="Arial" panose="020B0604020202020204" pitchFamily="34" charset="0"/>
              <a:buChar char="•"/>
            </a:pPr>
            <a:r>
              <a:rPr lang="zh-CN" altLang="en-US" sz="3200" b="1" dirty="0" smtClean="0">
                <a:solidFill>
                  <a:srgbClr val="006699"/>
                </a:solidFill>
              </a:rPr>
              <a:t>捐款</a:t>
            </a:r>
            <a:endParaRPr lang="en-US" altLang="zh-CN" sz="3200" b="1" dirty="0" smtClean="0">
              <a:solidFill>
                <a:srgbClr val="006699"/>
              </a:solidFill>
            </a:endParaRPr>
          </a:p>
          <a:p>
            <a:pPr>
              <a:buFont typeface="Arial" panose="020B0604020202020204" pitchFamily="34" charset="0"/>
              <a:buChar char="•"/>
            </a:pPr>
            <a:r>
              <a:rPr lang="zh-CN" altLang="en-US" sz="3200" b="1" dirty="0" smtClean="0">
                <a:solidFill>
                  <a:srgbClr val="006699"/>
                </a:solidFill>
              </a:rPr>
              <a:t>推廣安寧療護教育手冊 </a:t>
            </a:r>
            <a:r>
              <a:rPr lang="en-US" altLang="zh-CN" sz="3200" b="1" dirty="0" smtClean="0">
                <a:solidFill>
                  <a:srgbClr val="006699"/>
                </a:solidFill>
              </a:rPr>
              <a:t>-『</a:t>
            </a:r>
            <a:r>
              <a:rPr lang="zh-CN" altLang="en-US" sz="3200" b="1" dirty="0" smtClean="0">
                <a:solidFill>
                  <a:srgbClr val="006699"/>
                </a:solidFill>
              </a:rPr>
              <a:t>在愛中道別</a:t>
            </a:r>
            <a:r>
              <a:rPr lang="en-US" altLang="zh-CN" sz="3200" b="1" dirty="0" smtClean="0">
                <a:solidFill>
                  <a:srgbClr val="006699"/>
                </a:solidFill>
              </a:rPr>
              <a:t>』</a:t>
            </a:r>
            <a:endParaRPr lang="en-US" altLang="zh-CN" sz="3200" b="1" dirty="0">
              <a:solidFill>
                <a:srgbClr val="006699"/>
              </a:solidFill>
            </a:endParaRPr>
          </a:p>
          <a:p>
            <a:pPr>
              <a:buFont typeface="Arial" panose="020B0604020202020204" pitchFamily="34" charset="0"/>
              <a:buChar char="•"/>
            </a:pPr>
            <a:r>
              <a:rPr lang="zh-CN" altLang="en-US" sz="3200" b="1" dirty="0" smtClean="0">
                <a:solidFill>
                  <a:srgbClr val="006699"/>
                </a:solidFill>
              </a:rPr>
              <a:t>介紹朋友認識我們，參加活動</a:t>
            </a:r>
            <a:endParaRPr lang="en-US" altLang="zh-CN" sz="3200" b="1" dirty="0" smtClean="0">
              <a:solidFill>
                <a:srgbClr val="006699"/>
              </a:solidFill>
            </a:endParaRPr>
          </a:p>
          <a:p>
            <a:pPr>
              <a:buFont typeface="Arial" panose="020B0604020202020204" pitchFamily="34" charset="0"/>
              <a:buChar char="•"/>
            </a:pPr>
            <a:r>
              <a:rPr lang="en-US" altLang="zh-CN" sz="3200" b="1" dirty="0" smtClean="0">
                <a:solidFill>
                  <a:srgbClr val="006699"/>
                </a:solidFill>
              </a:rPr>
              <a:t>10/11 </a:t>
            </a:r>
            <a:r>
              <a:rPr lang="zh-CN" altLang="en-US" sz="3200" b="1" dirty="0" smtClean="0">
                <a:solidFill>
                  <a:srgbClr val="006699"/>
                </a:solidFill>
              </a:rPr>
              <a:t>生命倫理研討會在生命河靈糧堂</a:t>
            </a:r>
            <a:endParaRPr lang="en-US" altLang="zh-CN" sz="3200" b="1" dirty="0" smtClean="0">
              <a:solidFill>
                <a:srgbClr val="006699"/>
              </a:solidFill>
            </a:endParaRPr>
          </a:p>
          <a:p>
            <a:pPr>
              <a:buFont typeface="Arial" panose="020B0604020202020204" pitchFamily="34" charset="0"/>
              <a:buChar char="•"/>
            </a:pPr>
            <a:r>
              <a:rPr lang="en-US" altLang="zh-CN" sz="3200" b="1" dirty="0" smtClean="0">
                <a:solidFill>
                  <a:srgbClr val="006699"/>
                </a:solidFill>
              </a:rPr>
              <a:t>12/20 VIFE</a:t>
            </a:r>
            <a:r>
              <a:rPr lang="zh-CN" altLang="en-US" sz="3200" b="1" dirty="0" smtClean="0">
                <a:solidFill>
                  <a:srgbClr val="006699"/>
                </a:solidFill>
              </a:rPr>
              <a:t>聖誕長笛演奏會在</a:t>
            </a:r>
            <a:r>
              <a:rPr lang="en-US" altLang="zh-CN" sz="3200" b="1" dirty="0" smtClean="0">
                <a:solidFill>
                  <a:srgbClr val="006699"/>
                </a:solidFill>
              </a:rPr>
              <a:t>Fremont</a:t>
            </a:r>
            <a:r>
              <a:rPr lang="zh-CN" altLang="en-US" sz="3200" b="1" dirty="0" smtClean="0">
                <a:solidFill>
                  <a:srgbClr val="006699"/>
                </a:solidFill>
              </a:rPr>
              <a:t>為希望之心募款</a:t>
            </a:r>
            <a:endParaRPr lang="en-US" sz="3200" b="1" dirty="0">
              <a:solidFill>
                <a:srgbClr val="006699"/>
              </a:solidFill>
            </a:endParaRPr>
          </a:p>
        </p:txBody>
      </p:sp>
    </p:spTree>
    <p:extLst>
      <p:ext uri="{BB962C8B-B14F-4D97-AF65-F5344CB8AC3E}">
        <p14:creationId xmlns:p14="http://schemas.microsoft.com/office/powerpoint/2010/main" val="276117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990600" y="4495800"/>
            <a:ext cx="7117178" cy="1468800"/>
          </a:xfrm>
        </p:spPr>
        <p:txBody>
          <a:bodyPr/>
          <a:lstStyle/>
          <a:p>
            <a:pPr algn="ctr"/>
            <a:r>
              <a:rPr lang="zh-CN" altLang="en-US" sz="3600" b="1" dirty="0" smtClean="0">
                <a:solidFill>
                  <a:srgbClr val="006699"/>
                </a:solidFill>
                <a:latin typeface="Microsoft YaHei" panose="020B0503020204020204" pitchFamily="34" charset="-122"/>
                <a:ea typeface="Microsoft YaHei" panose="020B0503020204020204" pitchFamily="34" charset="-122"/>
              </a:rPr>
              <a:t>請填寫意見調查表，以便我們設計將來的講座和活動內容。</a:t>
            </a:r>
            <a:r>
              <a:rPr lang="en-US" altLang="zh-CN" sz="3600" b="1" dirty="0" smtClean="0">
                <a:solidFill>
                  <a:srgbClr val="006699"/>
                </a:solidFill>
                <a:latin typeface="Microsoft YaHei" panose="020B0503020204020204" pitchFamily="34" charset="-122"/>
                <a:ea typeface="Microsoft YaHei" panose="020B0503020204020204" pitchFamily="34" charset="-122"/>
              </a:rPr>
              <a:t/>
            </a:r>
            <a:br>
              <a:rPr lang="en-US" altLang="zh-CN" sz="3600" b="1" dirty="0" smtClean="0">
                <a:solidFill>
                  <a:srgbClr val="006699"/>
                </a:solidFill>
                <a:latin typeface="Microsoft YaHei" panose="020B0503020204020204" pitchFamily="34" charset="-122"/>
                <a:ea typeface="Microsoft YaHei" panose="020B0503020204020204" pitchFamily="34" charset="-122"/>
              </a:rPr>
            </a:br>
            <a:r>
              <a:rPr lang="en-US" altLang="zh-CN" sz="3600" b="1" dirty="0" smtClean="0">
                <a:solidFill>
                  <a:srgbClr val="006699"/>
                </a:solidFill>
                <a:latin typeface="Microsoft YaHei" panose="020B0503020204020204" pitchFamily="34" charset="-122"/>
                <a:ea typeface="Microsoft YaHei" panose="020B0503020204020204" pitchFamily="34" charset="-122"/>
              </a:rPr>
              <a:t/>
            </a:r>
            <a:br>
              <a:rPr lang="en-US" altLang="zh-CN" sz="3600" b="1" dirty="0" smtClean="0">
                <a:solidFill>
                  <a:srgbClr val="006699"/>
                </a:solidFill>
                <a:latin typeface="Microsoft YaHei" panose="020B0503020204020204" pitchFamily="34" charset="-122"/>
                <a:ea typeface="Microsoft YaHei" panose="020B0503020204020204" pitchFamily="34" charset="-122"/>
              </a:rPr>
            </a:br>
            <a:r>
              <a:rPr lang="zh-CN" altLang="en-US" sz="3600" b="1" dirty="0">
                <a:solidFill>
                  <a:srgbClr val="006699"/>
                </a:solidFill>
                <a:latin typeface="Microsoft YaHei" panose="020B0503020204020204" pitchFamily="34" charset="-122"/>
                <a:ea typeface="Microsoft YaHei" panose="020B0503020204020204" pitchFamily="34" charset="-122"/>
              </a:rPr>
              <a:t>希望之心安寧醫護關懷中</a:t>
            </a:r>
            <a:r>
              <a:rPr lang="zh-CN" altLang="en-US" sz="3600" b="1" dirty="0" smtClean="0">
                <a:solidFill>
                  <a:srgbClr val="006699"/>
                </a:solidFill>
                <a:latin typeface="Microsoft YaHei" panose="020B0503020204020204" pitchFamily="34" charset="-122"/>
                <a:ea typeface="Microsoft YaHei" panose="020B0503020204020204" pitchFamily="34" charset="-122"/>
              </a:rPr>
              <a:t>心</a:t>
            </a:r>
            <a:r>
              <a:rPr lang="en-US" altLang="zh-CN" sz="3600" b="1" dirty="0" smtClean="0">
                <a:solidFill>
                  <a:srgbClr val="006699"/>
                </a:solidFill>
                <a:latin typeface="Microsoft YaHei" panose="020B0503020204020204" pitchFamily="34" charset="-122"/>
                <a:ea typeface="Microsoft YaHei" panose="020B0503020204020204" pitchFamily="34" charset="-122"/>
              </a:rPr>
              <a:t/>
            </a:r>
            <a:br>
              <a:rPr lang="en-US" altLang="zh-CN" sz="3600" b="1" dirty="0" smtClean="0">
                <a:solidFill>
                  <a:srgbClr val="006699"/>
                </a:solidFill>
                <a:latin typeface="Microsoft YaHei" panose="020B0503020204020204" pitchFamily="34" charset="-122"/>
                <a:ea typeface="Microsoft YaHei" panose="020B0503020204020204" pitchFamily="34" charset="-122"/>
              </a:rPr>
            </a:br>
            <a:r>
              <a:rPr lang="en-US" altLang="zh-CN" sz="2800" b="1" dirty="0" smtClean="0">
                <a:solidFill>
                  <a:srgbClr val="006699"/>
                </a:solidFill>
                <a:latin typeface="Microsoft YaHei" panose="020B0503020204020204" pitchFamily="34" charset="-122"/>
                <a:ea typeface="Microsoft YaHei" panose="020B0503020204020204" pitchFamily="34" charset="-122"/>
              </a:rPr>
              <a:t>Heart of Hope Asian American Hospice Care</a:t>
            </a:r>
            <a:r>
              <a:rPr lang="en-US" altLang="zh-CN" sz="3600" b="1" dirty="0" smtClean="0">
                <a:solidFill>
                  <a:srgbClr val="006699"/>
                </a:solidFill>
                <a:latin typeface="Microsoft YaHei" panose="020B0503020204020204" pitchFamily="34" charset="-122"/>
                <a:ea typeface="Microsoft YaHei" panose="020B0503020204020204" pitchFamily="34" charset="-122"/>
              </a:rPr>
              <a:t/>
            </a:r>
            <a:br>
              <a:rPr lang="en-US" altLang="zh-CN" sz="3600" b="1" dirty="0" smtClean="0">
                <a:solidFill>
                  <a:srgbClr val="006699"/>
                </a:solidFill>
                <a:latin typeface="Microsoft YaHei" panose="020B0503020204020204" pitchFamily="34" charset="-122"/>
                <a:ea typeface="Microsoft YaHei" panose="020B0503020204020204" pitchFamily="34" charset="-122"/>
              </a:rPr>
            </a:br>
            <a:r>
              <a:rPr lang="en-US" altLang="zh-CN" sz="2800" b="1" dirty="0" smtClean="0">
                <a:solidFill>
                  <a:srgbClr val="006699"/>
                </a:solidFill>
                <a:latin typeface="Microsoft YaHei" panose="020B0503020204020204" pitchFamily="34" charset="-122"/>
                <a:ea typeface="Microsoft YaHei" panose="020B0503020204020204" pitchFamily="34" charset="-122"/>
              </a:rPr>
              <a:t>1922 The Alameda, Suite 215</a:t>
            </a:r>
            <a:br>
              <a:rPr lang="en-US" altLang="zh-CN" sz="2800" b="1" dirty="0" smtClean="0">
                <a:solidFill>
                  <a:srgbClr val="006699"/>
                </a:solidFill>
                <a:latin typeface="Microsoft YaHei" panose="020B0503020204020204" pitchFamily="34" charset="-122"/>
                <a:ea typeface="Microsoft YaHei" panose="020B0503020204020204" pitchFamily="34" charset="-122"/>
              </a:rPr>
            </a:br>
            <a:r>
              <a:rPr lang="en-US" altLang="zh-CN" sz="2800" b="1" dirty="0" smtClean="0">
                <a:solidFill>
                  <a:srgbClr val="006699"/>
                </a:solidFill>
                <a:latin typeface="Microsoft YaHei" panose="020B0503020204020204" pitchFamily="34" charset="-122"/>
                <a:ea typeface="Microsoft YaHei" panose="020B0503020204020204" pitchFamily="34" charset="-122"/>
              </a:rPr>
              <a:t>San Jose, CA 95126</a:t>
            </a:r>
            <a:r>
              <a:rPr lang="en-US" altLang="zh-CN" sz="2800" b="1" dirty="0">
                <a:solidFill>
                  <a:srgbClr val="006699"/>
                </a:solidFill>
                <a:latin typeface="Microsoft YaHei" panose="020B0503020204020204" pitchFamily="34" charset="-122"/>
                <a:ea typeface="Microsoft YaHei" panose="020B0503020204020204" pitchFamily="34" charset="-122"/>
              </a:rPr>
              <a:t/>
            </a:r>
            <a:br>
              <a:rPr lang="en-US" altLang="zh-CN" sz="2800" b="1" dirty="0">
                <a:solidFill>
                  <a:srgbClr val="006699"/>
                </a:solidFill>
                <a:latin typeface="Microsoft YaHei" panose="020B0503020204020204" pitchFamily="34" charset="-122"/>
                <a:ea typeface="Microsoft YaHei" panose="020B0503020204020204" pitchFamily="34" charset="-122"/>
              </a:rPr>
            </a:br>
            <a:r>
              <a:rPr lang="en-US" altLang="zh-CN" sz="2800" b="1" dirty="0" smtClean="0">
                <a:solidFill>
                  <a:srgbClr val="006699"/>
                </a:solidFill>
                <a:latin typeface="Microsoft YaHei" panose="020B0503020204020204" pitchFamily="34" charset="-122"/>
                <a:ea typeface="Microsoft YaHei" panose="020B0503020204020204" pitchFamily="34" charset="-122"/>
              </a:rPr>
              <a:t>408-986-8584</a:t>
            </a:r>
            <a:br>
              <a:rPr lang="en-US" altLang="zh-CN" sz="2800" b="1" dirty="0" smtClean="0">
                <a:solidFill>
                  <a:srgbClr val="006699"/>
                </a:solidFill>
                <a:latin typeface="Microsoft YaHei" panose="020B0503020204020204" pitchFamily="34" charset="-122"/>
                <a:ea typeface="Microsoft YaHei" panose="020B0503020204020204" pitchFamily="34" charset="-122"/>
              </a:rPr>
            </a:br>
            <a:r>
              <a:rPr lang="en-US" altLang="zh-CN" sz="2800" b="1" dirty="0" smtClean="0">
                <a:solidFill>
                  <a:srgbClr val="006699"/>
                </a:solidFill>
                <a:latin typeface="Microsoft YaHei" panose="020B0503020204020204" pitchFamily="34" charset="-122"/>
                <a:ea typeface="Microsoft YaHei" panose="020B0503020204020204" pitchFamily="34" charset="-122"/>
              </a:rPr>
              <a:t>HeartOfHopeHospice.org</a:t>
            </a:r>
            <a:br>
              <a:rPr lang="en-US" altLang="zh-CN" sz="2800" b="1" dirty="0" smtClean="0">
                <a:solidFill>
                  <a:srgbClr val="006699"/>
                </a:solidFill>
                <a:latin typeface="Microsoft YaHei" panose="020B0503020204020204" pitchFamily="34" charset="-122"/>
                <a:ea typeface="Microsoft YaHei" panose="020B0503020204020204" pitchFamily="34" charset="-122"/>
              </a:rPr>
            </a:br>
            <a:r>
              <a:rPr lang="zh-CN" altLang="en-US" sz="3600" b="1" dirty="0" smtClean="0">
                <a:solidFill>
                  <a:srgbClr val="006699"/>
                </a:solidFill>
                <a:latin typeface="Microsoft YaHei" panose="020B0503020204020204" pitchFamily="34" charset="-122"/>
                <a:ea typeface="Microsoft YaHei" panose="020B0503020204020204" pitchFamily="34" charset="-122"/>
              </a:rPr>
              <a:t>感</a:t>
            </a:r>
            <a:r>
              <a:rPr lang="zh-CN" altLang="en-US" sz="3600" b="1" dirty="0">
                <a:solidFill>
                  <a:srgbClr val="006699"/>
                </a:solidFill>
                <a:latin typeface="Microsoft YaHei" panose="020B0503020204020204" pitchFamily="34" charset="-122"/>
                <a:ea typeface="Microsoft YaHei" panose="020B0503020204020204" pitchFamily="34" charset="-122"/>
              </a:rPr>
              <a:t>謝您的支持！</a:t>
            </a:r>
            <a:endParaRPr lang="en-US" sz="3600" b="1" dirty="0">
              <a:solidFill>
                <a:srgbClr val="006699"/>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4030175761"/>
      </p:ext>
    </p:extLst>
  </p:cSld>
  <p:clrMapOvr>
    <a:masterClrMapping/>
  </p:clrMapOvr>
</p:sld>
</file>

<file path=ppt/theme/theme1.xml><?xml version="1.0" encoding="utf-8"?>
<a:theme xmlns:a="http://schemas.openxmlformats.org/drawingml/2006/main" name="Spring">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1042</TotalTime>
  <Words>587</Words>
  <Application>Microsoft Office PowerPoint</Application>
  <PresentationFormat>On-screen Show (4:3)</PresentationFormat>
  <Paragraphs>35</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Spring</vt:lpstr>
      <vt:lpstr>希望之心安寧醫護關懷中心</vt:lpstr>
      <vt:lpstr>從癌症關懷擴展到生命末期關懷</vt:lpstr>
      <vt:lpstr>為什麼籌辦「希望之心安寧醫護關懷中心」？</vt:lpstr>
      <vt:lpstr>PowerPoint Presentation</vt:lpstr>
      <vt:lpstr>希望之心安寧醫護關懷中心(籌備中) 的異象和願景</vt:lpstr>
      <vt:lpstr>501(c)(3)非營利的 「希望之心安寧醫護關懷中心」</vt:lpstr>
      <vt:lpstr>目前的狀況和未來一年的展望</vt:lpstr>
      <vt:lpstr>請支持舊金山灣南部地區一個服務華亞裔的非營利專業安寧療護機構</vt:lpstr>
      <vt:lpstr>請填寫意見調查表，以便我們設計將來的講座和活動內容。  希望之心安寧醫護關懷中心 Heart of Hope Asian American Hospice Care 1922 The Alameda, Suite 215 San Jose, CA 95126 408-986-8584 HeartOfHopeHospice.org 感謝您的支持！</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希望之心安寧醫護關懷中心 Heart of Hope Asian American Hospice Care</dc:title>
  <dc:creator>Emery</dc:creator>
  <cp:lastModifiedBy>Emery</cp:lastModifiedBy>
  <cp:revision>37</cp:revision>
  <cp:lastPrinted>2014-09-25T20:54:33Z</cp:lastPrinted>
  <dcterms:created xsi:type="dcterms:W3CDTF">2013-11-08T04:56:22Z</dcterms:created>
  <dcterms:modified xsi:type="dcterms:W3CDTF">2014-09-27T22:27:29Z</dcterms:modified>
</cp:coreProperties>
</file>